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 id="2147483668" r:id="rId6"/>
  </p:sldMasterIdLst>
  <p:notesMasterIdLst>
    <p:notesMasterId r:id="rId28"/>
  </p:notesMasterIdLst>
  <p:sldIdLst>
    <p:sldId id="315" r:id="rId7"/>
    <p:sldId id="1476" r:id="rId8"/>
    <p:sldId id="1477" r:id="rId9"/>
    <p:sldId id="331" r:id="rId10"/>
    <p:sldId id="468" r:id="rId11"/>
    <p:sldId id="1474" r:id="rId12"/>
    <p:sldId id="1465" r:id="rId13"/>
    <p:sldId id="1478" r:id="rId14"/>
    <p:sldId id="1411" r:id="rId15"/>
    <p:sldId id="295" r:id="rId16"/>
    <p:sldId id="296" r:id="rId17"/>
    <p:sldId id="1456" r:id="rId18"/>
    <p:sldId id="1413" r:id="rId19"/>
    <p:sldId id="1482" r:id="rId20"/>
    <p:sldId id="1484" r:id="rId21"/>
    <p:sldId id="1489" r:id="rId22"/>
    <p:sldId id="1483" r:id="rId23"/>
    <p:sldId id="332" r:id="rId24"/>
    <p:sldId id="1469" r:id="rId25"/>
    <p:sldId id="1475" r:id="rId26"/>
    <p:sldId id="485"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4D802-6662-BDD9-DE29-ED02262D91D1}" name="Lisa Stern" initials="LS" userId="S::lstern@contraceptionaccess.org::9561bbbd-3664-4863-ad3a-6bae780946ba" providerId="AD"/>
  <p188:author id="{D72F6D1A-C66C-AF84-4CDA-27B61A7149EA}" name="Nikita Malcolm" initials="NM" userId="S::NMalcolm@contraceptionaccess.org::89a16ad3-41cb-4166-b0a3-c7b2022ca18e" providerId="AD"/>
  <p188:author id="{C94C192E-59A7-A96E-F5AE-4897B592D3B7}" name="Dehlendorf, Christine" initials="DC" userId="S::christine.dehlendorf@ucsf.edu::c357c706-1ebb-4907-8a22-64887e61bfe7" providerId="AD"/>
  <p188:author id="{8A2E09A3-8FE8-2988-2DC4-7B07717209AE}" name="Sheila Desai" initials="SD" userId="Sheila Desai" providerId="None"/>
  <p188:author id="{E6337CF8-0522-999D-367A-240EE7CEC839}" name="Jamie Hart" initials="JH" userId="S::jhart@contraceptionaccess.org::0840ab1a-93e3-4f24-ac78-0049ac4bf9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F98"/>
    <a:srgbClr val="178C97"/>
    <a:srgbClr val="9E33FF"/>
    <a:srgbClr val="FF9300"/>
    <a:srgbClr val="E6CAF2"/>
    <a:srgbClr val="EBF9F9"/>
    <a:srgbClr val="CAF2F2"/>
    <a:srgbClr val="F3E8F8"/>
    <a:srgbClr val="4B145B"/>
    <a:srgbClr val="A9E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E77F3-1C68-3545-AD8A-7616B1194B15}" v="2" dt="2023-06-07T00:57:03.688"/>
  </p1510:revLst>
</p1510:revInfo>
</file>

<file path=ppt/tableStyles.xml><?xml version="1.0" encoding="utf-8"?>
<a:tblStyleLst xmlns:a="http://schemas.openxmlformats.org/drawingml/2006/main" def="{C0AAA8C9-2C27-468D-A4E6-2FCE1D888C2D}">
  <a:tblStyle styleId="{C0AAA8C9-2C27-468D-A4E6-2FCE1D888C2D}"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26"/>
    <p:restoredTop sz="58411"/>
  </p:normalViewPr>
  <p:slideViewPr>
    <p:cSldViewPr snapToGrid="0">
      <p:cViewPr varScale="1">
        <p:scale>
          <a:sx n="76" d="100"/>
          <a:sy n="76" d="100"/>
        </p:scale>
        <p:origin x="1232"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la Desai" userId="faef2e44-31cb-405d-b693-ed7bf98b8abb" providerId="ADAL" clId="{9A225F58-3B14-7C40-BE1D-F142BB764021}"/>
    <pc:docChg chg="undo custSel modSld">
      <pc:chgData name="Sheila Desai" userId="faef2e44-31cb-405d-b693-ed7bf98b8abb" providerId="ADAL" clId="{9A225F58-3B14-7C40-BE1D-F142BB764021}" dt="2023-03-30T11:43:38.530" v="3814" actId="12"/>
      <pc:docMkLst>
        <pc:docMk/>
      </pc:docMkLst>
      <pc:sldChg chg="modNotesTx">
        <pc:chgData name="Sheila Desai" userId="faef2e44-31cb-405d-b693-ed7bf98b8abb" providerId="ADAL" clId="{9A225F58-3B14-7C40-BE1D-F142BB764021}" dt="2023-03-30T03:19:39.083" v="1489" actId="20577"/>
        <pc:sldMkLst>
          <pc:docMk/>
          <pc:sldMk cId="1478243210" sldId="295"/>
        </pc:sldMkLst>
      </pc:sldChg>
      <pc:sldChg chg="modNotesTx">
        <pc:chgData name="Sheila Desai" userId="faef2e44-31cb-405d-b693-ed7bf98b8abb" providerId="ADAL" clId="{9A225F58-3B14-7C40-BE1D-F142BB764021}" dt="2023-03-30T03:21:31.929" v="1493" actId="20577"/>
        <pc:sldMkLst>
          <pc:docMk/>
          <pc:sldMk cId="878315849" sldId="296"/>
        </pc:sldMkLst>
      </pc:sldChg>
      <pc:sldChg chg="modNotesTx">
        <pc:chgData name="Sheila Desai" userId="faef2e44-31cb-405d-b693-ed7bf98b8abb" providerId="ADAL" clId="{9A225F58-3B14-7C40-BE1D-F142BB764021}" dt="2023-03-29T21:34:28.844" v="2" actId="12"/>
        <pc:sldMkLst>
          <pc:docMk/>
          <pc:sldMk cId="2490318826" sldId="315"/>
        </pc:sldMkLst>
      </pc:sldChg>
      <pc:sldChg chg="modNotesTx">
        <pc:chgData name="Sheila Desai" userId="faef2e44-31cb-405d-b693-ed7bf98b8abb" providerId="ADAL" clId="{9A225F58-3B14-7C40-BE1D-F142BB764021}" dt="2023-03-30T02:49:30.222" v="719" actId="20577"/>
        <pc:sldMkLst>
          <pc:docMk/>
          <pc:sldMk cId="1134135977" sldId="331"/>
        </pc:sldMkLst>
      </pc:sldChg>
      <pc:sldChg chg="modSp mod modNotesTx">
        <pc:chgData name="Sheila Desai" userId="faef2e44-31cb-405d-b693-ed7bf98b8abb" providerId="ADAL" clId="{9A225F58-3B14-7C40-BE1D-F142BB764021}" dt="2023-03-30T11:42:21.763" v="3715" actId="12"/>
        <pc:sldMkLst>
          <pc:docMk/>
          <pc:sldMk cId="3935629130" sldId="332"/>
        </pc:sldMkLst>
        <pc:spChg chg="mod">
          <ac:chgData name="Sheila Desai" userId="faef2e44-31cb-405d-b693-ed7bf98b8abb" providerId="ADAL" clId="{9A225F58-3B14-7C40-BE1D-F142BB764021}" dt="2023-03-30T11:15:04.749" v="1626" actId="20577"/>
          <ac:spMkLst>
            <pc:docMk/>
            <pc:sldMk cId="3935629130" sldId="332"/>
            <ac:spMk id="4" creationId="{733101BD-B7BC-BDD3-0AB3-1CF174CFE7B5}"/>
          </ac:spMkLst>
        </pc:spChg>
      </pc:sldChg>
      <pc:sldChg chg="modNotesTx">
        <pc:chgData name="Sheila Desai" userId="faef2e44-31cb-405d-b693-ed7bf98b8abb" providerId="ADAL" clId="{9A225F58-3B14-7C40-BE1D-F142BB764021}" dt="2023-03-30T03:03:34.661" v="1070" actId="20577"/>
        <pc:sldMkLst>
          <pc:docMk/>
          <pc:sldMk cId="1291835620" sldId="468"/>
        </pc:sldMkLst>
      </pc:sldChg>
      <pc:sldChg chg="modNotesTx">
        <pc:chgData name="Sheila Desai" userId="faef2e44-31cb-405d-b693-ed7bf98b8abb" providerId="ADAL" clId="{9A225F58-3B14-7C40-BE1D-F142BB764021}" dt="2023-03-30T03:07:21.941" v="1111"/>
        <pc:sldMkLst>
          <pc:docMk/>
          <pc:sldMk cId="3679653636" sldId="1411"/>
        </pc:sldMkLst>
      </pc:sldChg>
      <pc:sldChg chg="modNotesTx">
        <pc:chgData name="Sheila Desai" userId="faef2e44-31cb-405d-b693-ed7bf98b8abb" providerId="ADAL" clId="{9A225F58-3B14-7C40-BE1D-F142BB764021}" dt="2023-03-30T11:41:22.736" v="3711" actId="20577"/>
        <pc:sldMkLst>
          <pc:docMk/>
          <pc:sldMk cId="726305797" sldId="1413"/>
        </pc:sldMkLst>
      </pc:sldChg>
      <pc:sldChg chg="modNotesTx">
        <pc:chgData name="Sheila Desai" userId="faef2e44-31cb-405d-b693-ed7bf98b8abb" providerId="ADAL" clId="{9A225F58-3B14-7C40-BE1D-F142BB764021}" dt="2023-03-30T11:43:38.530" v="3814" actId="12"/>
        <pc:sldMkLst>
          <pc:docMk/>
          <pc:sldMk cId="366400115" sldId="1456"/>
        </pc:sldMkLst>
      </pc:sldChg>
      <pc:sldChg chg="modNotesTx">
        <pc:chgData name="Sheila Desai" userId="faef2e44-31cb-405d-b693-ed7bf98b8abb" providerId="ADAL" clId="{9A225F58-3B14-7C40-BE1D-F142BB764021}" dt="2023-03-30T11:38:50.894" v="3314" actId="20577"/>
        <pc:sldMkLst>
          <pc:docMk/>
          <pc:sldMk cId="1222992726" sldId="1465"/>
        </pc:sldMkLst>
      </pc:sldChg>
      <pc:sldChg chg="modNotesTx">
        <pc:chgData name="Sheila Desai" userId="faef2e44-31cb-405d-b693-ed7bf98b8abb" providerId="ADAL" clId="{9A225F58-3B14-7C40-BE1D-F142BB764021}" dt="2023-03-30T11:42:12.432" v="3714" actId="12"/>
        <pc:sldMkLst>
          <pc:docMk/>
          <pc:sldMk cId="1042315715" sldId="1469"/>
        </pc:sldMkLst>
      </pc:sldChg>
      <pc:sldChg chg="modNotesTx">
        <pc:chgData name="Sheila Desai" userId="faef2e44-31cb-405d-b693-ed7bf98b8abb" providerId="ADAL" clId="{9A225F58-3B14-7C40-BE1D-F142BB764021}" dt="2023-03-30T11:37:58.355" v="3203" actId="15"/>
        <pc:sldMkLst>
          <pc:docMk/>
          <pc:sldMk cId="3754118172" sldId="1474"/>
        </pc:sldMkLst>
      </pc:sldChg>
      <pc:sldChg chg="modNotesTx">
        <pc:chgData name="Sheila Desai" userId="faef2e44-31cb-405d-b693-ed7bf98b8abb" providerId="ADAL" clId="{9A225F58-3B14-7C40-BE1D-F142BB764021}" dt="2023-03-30T11:26:28.108" v="2239" actId="20577"/>
        <pc:sldMkLst>
          <pc:docMk/>
          <pc:sldMk cId="2298930940" sldId="1475"/>
        </pc:sldMkLst>
      </pc:sldChg>
      <pc:sldChg chg="modSp mod modNotesTx">
        <pc:chgData name="Sheila Desai" userId="faef2e44-31cb-405d-b693-ed7bf98b8abb" providerId="ADAL" clId="{9A225F58-3B14-7C40-BE1D-F142BB764021}" dt="2023-03-30T11:40:30.720" v="3627" actId="20577"/>
        <pc:sldMkLst>
          <pc:docMk/>
          <pc:sldMk cId="392947195" sldId="1476"/>
        </pc:sldMkLst>
        <pc:spChg chg="mod">
          <ac:chgData name="Sheila Desai" userId="faef2e44-31cb-405d-b693-ed7bf98b8abb" providerId="ADAL" clId="{9A225F58-3B14-7C40-BE1D-F142BB764021}" dt="2023-03-30T02:36:36.995" v="33" actId="20577"/>
          <ac:spMkLst>
            <pc:docMk/>
            <pc:sldMk cId="392947195" sldId="1476"/>
            <ac:spMk id="3" creationId="{816C36CF-2735-1D66-E3C3-00056E51EB79}"/>
          </ac:spMkLst>
        </pc:spChg>
      </pc:sldChg>
      <pc:sldChg chg="modNotesTx">
        <pc:chgData name="Sheila Desai" userId="faef2e44-31cb-405d-b693-ed7bf98b8abb" providerId="ADAL" clId="{9A225F58-3B14-7C40-BE1D-F142BB764021}" dt="2023-03-30T02:45:35.516" v="560" actId="20577"/>
        <pc:sldMkLst>
          <pc:docMk/>
          <pc:sldMk cId="3384793893" sldId="1477"/>
        </pc:sldMkLst>
      </pc:sldChg>
      <pc:sldChg chg="modNotesTx">
        <pc:chgData name="Sheila Desai" userId="faef2e44-31cb-405d-b693-ed7bf98b8abb" providerId="ADAL" clId="{9A225F58-3B14-7C40-BE1D-F142BB764021}" dt="2023-03-30T11:40:15.719" v="3625" actId="113"/>
        <pc:sldMkLst>
          <pc:docMk/>
          <pc:sldMk cId="3922611985" sldId="1478"/>
        </pc:sldMkLst>
      </pc:sldChg>
      <pc:sldChg chg="modNotesTx">
        <pc:chgData name="Sheila Desai" userId="faef2e44-31cb-405d-b693-ed7bf98b8abb" providerId="ADAL" clId="{9A225F58-3B14-7C40-BE1D-F142BB764021}" dt="2023-03-30T03:28:08.689" v="1536" actId="20577"/>
        <pc:sldMkLst>
          <pc:docMk/>
          <pc:sldMk cId="2723709866" sldId="1482"/>
        </pc:sldMkLst>
      </pc:sldChg>
      <pc:sldChg chg="modNotesTx">
        <pc:chgData name="Sheila Desai" userId="faef2e44-31cb-405d-b693-ed7bf98b8abb" providerId="ADAL" clId="{9A225F58-3B14-7C40-BE1D-F142BB764021}" dt="2023-03-30T03:30:10.577" v="1552" actId="20577"/>
        <pc:sldMkLst>
          <pc:docMk/>
          <pc:sldMk cId="91489902" sldId="1483"/>
        </pc:sldMkLst>
      </pc:sldChg>
      <pc:sldChg chg="modNotesTx">
        <pc:chgData name="Sheila Desai" userId="faef2e44-31cb-405d-b693-ed7bf98b8abb" providerId="ADAL" clId="{9A225F58-3B14-7C40-BE1D-F142BB764021}" dt="2023-03-30T11:43:23.923" v="3813" actId="20577"/>
        <pc:sldMkLst>
          <pc:docMk/>
          <pc:sldMk cId="983165318" sldId="1484"/>
        </pc:sldMkLst>
      </pc:sldChg>
      <pc:sldChg chg="modNotesTx">
        <pc:chgData name="Sheila Desai" userId="faef2e44-31cb-405d-b693-ed7bf98b8abb" providerId="ADAL" clId="{9A225F58-3B14-7C40-BE1D-F142BB764021}" dt="2023-03-30T11:37:14.985" v="3197" actId="20577"/>
        <pc:sldMkLst>
          <pc:docMk/>
          <pc:sldMk cId="1732060521" sldId="14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6660C-9294-0A4F-A93F-53927FF29A0A}" type="doc">
      <dgm:prSet loTypeId="urn:microsoft.com/office/officeart/2005/8/layout/default" loCatId="" qsTypeId="urn:microsoft.com/office/officeart/2005/8/quickstyle/simple1" qsCatId="simple" csTypeId="urn:microsoft.com/office/officeart/2005/8/colors/colorful4" csCatId="colorful" phldr="1"/>
      <dgm:spPr/>
    </dgm:pt>
    <dgm:pt modelId="{9953B9D0-703A-CA47-A67C-0916A594E1BD}">
      <dgm:prSet phldrT="[Text]"/>
      <dgm:spPr/>
      <dgm:t>
        <a:bodyPr/>
        <a:lstStyle/>
        <a:p>
          <a:pPr>
            <a:buSzPct val="90000"/>
          </a:pPr>
          <a:r>
            <a:rPr lang="en-US" b="0" i="0" u="none" strike="noStrike" dirty="0">
              <a:effectLst/>
              <a:latin typeface="Calibri" panose="020F0502020204030204" pitchFamily="34" charset="0"/>
              <a:cs typeface="Calibri" panose="020F0502020204030204" pitchFamily="34" charset="0"/>
            </a:rPr>
            <a:t>Understand whether people are achieving the sexual and reproductive lives they wish to have</a:t>
          </a:r>
          <a:endParaRPr lang="en-US" b="0" dirty="0"/>
        </a:p>
      </dgm:t>
    </dgm:pt>
    <dgm:pt modelId="{7B281F6C-1B39-EC41-B43A-B2C08E448C51}" type="parTrans" cxnId="{E912D6D9-E5B2-BD4F-B7A8-4345DB8F2E45}">
      <dgm:prSet/>
      <dgm:spPr/>
      <dgm:t>
        <a:bodyPr/>
        <a:lstStyle/>
        <a:p>
          <a:endParaRPr lang="en-US"/>
        </a:p>
      </dgm:t>
    </dgm:pt>
    <dgm:pt modelId="{DA47A4B2-F292-E245-AA9F-93528346E881}" type="sibTrans" cxnId="{E912D6D9-E5B2-BD4F-B7A8-4345DB8F2E45}">
      <dgm:prSet/>
      <dgm:spPr/>
      <dgm:t>
        <a:bodyPr/>
        <a:lstStyle/>
        <a:p>
          <a:endParaRPr lang="en-US"/>
        </a:p>
      </dgm:t>
    </dgm:pt>
    <dgm:pt modelId="{036AF3CE-8F9F-4D45-86A3-BCCB71CA7634}">
      <dgm:prSet/>
      <dgm:spPr/>
      <dgm:t>
        <a:bodyPr/>
        <a:lstStyle/>
        <a:p>
          <a:r>
            <a:rPr lang="en-US" b="0" i="0" u="none" strike="noStrike" dirty="0">
              <a:effectLst/>
              <a:latin typeface="Calibri" panose="020F0502020204030204" pitchFamily="34" charset="0"/>
              <a:cs typeface="Calibri" panose="020F0502020204030204" pitchFamily="34" charset="0"/>
            </a:rPr>
            <a:t>Set the stage for a measure that is values-aligned​</a:t>
          </a:r>
        </a:p>
      </dgm:t>
    </dgm:pt>
    <dgm:pt modelId="{C6CCD702-51C5-044E-B188-D593DA54C904}" type="parTrans" cxnId="{543947B6-E9B2-CD40-AC66-CBE81B28993C}">
      <dgm:prSet/>
      <dgm:spPr/>
      <dgm:t>
        <a:bodyPr/>
        <a:lstStyle/>
        <a:p>
          <a:endParaRPr lang="en-US"/>
        </a:p>
      </dgm:t>
    </dgm:pt>
    <dgm:pt modelId="{137C16E8-FFBF-744B-8D1C-3F6B33369EC0}" type="sibTrans" cxnId="{543947B6-E9B2-CD40-AC66-CBE81B28993C}">
      <dgm:prSet/>
      <dgm:spPr/>
      <dgm:t>
        <a:bodyPr/>
        <a:lstStyle/>
        <a:p>
          <a:endParaRPr lang="en-US"/>
        </a:p>
      </dgm:t>
    </dgm:pt>
    <dgm:pt modelId="{81E916C2-FBFD-CA4B-A0CC-62C7B24C6C37}">
      <dgm:prSet/>
      <dgm:spPr/>
      <dgm:t>
        <a:bodyPr/>
        <a:lstStyle/>
        <a:p>
          <a:r>
            <a:rPr lang="en-US" b="0" i="0" u="none" strike="noStrike" dirty="0">
              <a:effectLst/>
              <a:latin typeface="Calibri" panose="020F0502020204030204" pitchFamily="34" charset="0"/>
              <a:cs typeface="Calibri" panose="020F0502020204030204" pitchFamily="34" charset="0"/>
            </a:rPr>
            <a:t>Promote ongoing culture shift in sexual and reproductive health measurement​ </a:t>
          </a:r>
        </a:p>
      </dgm:t>
    </dgm:pt>
    <dgm:pt modelId="{29920DFD-8170-0B41-B2BB-FB4E72DB8511}" type="parTrans" cxnId="{BD9AFA6F-D183-CE40-A471-69628A054BD1}">
      <dgm:prSet/>
      <dgm:spPr/>
      <dgm:t>
        <a:bodyPr/>
        <a:lstStyle/>
        <a:p>
          <a:endParaRPr lang="en-US"/>
        </a:p>
      </dgm:t>
    </dgm:pt>
    <dgm:pt modelId="{F8C0562C-4C90-1F4D-96B9-E560CD23DBD4}" type="sibTrans" cxnId="{BD9AFA6F-D183-CE40-A471-69628A054BD1}">
      <dgm:prSet/>
      <dgm:spPr/>
      <dgm:t>
        <a:bodyPr/>
        <a:lstStyle/>
        <a:p>
          <a:endParaRPr lang="en-US"/>
        </a:p>
      </dgm:t>
    </dgm:pt>
    <dgm:pt modelId="{763EE359-75ED-CC45-9261-23B24372A8C4}" type="pres">
      <dgm:prSet presAssocID="{5CA6660C-9294-0A4F-A93F-53927FF29A0A}" presName="diagram" presStyleCnt="0">
        <dgm:presLayoutVars>
          <dgm:dir/>
          <dgm:resizeHandles val="exact"/>
        </dgm:presLayoutVars>
      </dgm:prSet>
      <dgm:spPr/>
    </dgm:pt>
    <dgm:pt modelId="{962C60B5-9209-BE47-BE87-07BBF04EC719}" type="pres">
      <dgm:prSet presAssocID="{9953B9D0-703A-CA47-A67C-0916A594E1BD}" presName="node" presStyleLbl="node1" presStyleIdx="0" presStyleCnt="3">
        <dgm:presLayoutVars>
          <dgm:bulletEnabled val="1"/>
        </dgm:presLayoutVars>
      </dgm:prSet>
      <dgm:spPr/>
    </dgm:pt>
    <dgm:pt modelId="{02A1C3FD-A422-1944-9E60-BFB7FDF7E468}" type="pres">
      <dgm:prSet presAssocID="{DA47A4B2-F292-E245-AA9F-93528346E881}" presName="sibTrans" presStyleCnt="0"/>
      <dgm:spPr/>
    </dgm:pt>
    <dgm:pt modelId="{D76115CF-F9CD-3F48-A8CB-E349DA09E25E}" type="pres">
      <dgm:prSet presAssocID="{036AF3CE-8F9F-4D45-86A3-BCCB71CA7634}" presName="node" presStyleLbl="node1" presStyleIdx="1" presStyleCnt="3">
        <dgm:presLayoutVars>
          <dgm:bulletEnabled val="1"/>
        </dgm:presLayoutVars>
      </dgm:prSet>
      <dgm:spPr/>
    </dgm:pt>
    <dgm:pt modelId="{06E1B971-FCEB-6A46-8D29-E405A15D74E9}" type="pres">
      <dgm:prSet presAssocID="{137C16E8-FFBF-744B-8D1C-3F6B33369EC0}" presName="sibTrans" presStyleCnt="0"/>
      <dgm:spPr/>
    </dgm:pt>
    <dgm:pt modelId="{14003ADD-6650-EA41-A454-87E1DBFA1AFC}" type="pres">
      <dgm:prSet presAssocID="{81E916C2-FBFD-CA4B-A0CC-62C7B24C6C37}" presName="node" presStyleLbl="node1" presStyleIdx="2" presStyleCnt="3">
        <dgm:presLayoutVars>
          <dgm:bulletEnabled val="1"/>
        </dgm:presLayoutVars>
      </dgm:prSet>
      <dgm:spPr/>
    </dgm:pt>
  </dgm:ptLst>
  <dgm:cxnLst>
    <dgm:cxn modelId="{E4386B3E-A7D8-DB4C-BE25-A97C3B868280}" type="presOf" srcId="{9953B9D0-703A-CA47-A67C-0916A594E1BD}" destId="{962C60B5-9209-BE47-BE87-07BBF04EC719}" srcOrd="0" destOrd="0" presId="urn:microsoft.com/office/officeart/2005/8/layout/default"/>
    <dgm:cxn modelId="{DDFA7353-FD49-A541-AB8F-3D6A79E31EE4}" type="presOf" srcId="{5CA6660C-9294-0A4F-A93F-53927FF29A0A}" destId="{763EE359-75ED-CC45-9261-23B24372A8C4}" srcOrd="0" destOrd="0" presId="urn:microsoft.com/office/officeart/2005/8/layout/default"/>
    <dgm:cxn modelId="{BD9AFA6F-D183-CE40-A471-69628A054BD1}" srcId="{5CA6660C-9294-0A4F-A93F-53927FF29A0A}" destId="{81E916C2-FBFD-CA4B-A0CC-62C7B24C6C37}" srcOrd="2" destOrd="0" parTransId="{29920DFD-8170-0B41-B2BB-FB4E72DB8511}" sibTransId="{F8C0562C-4C90-1F4D-96B9-E560CD23DBD4}"/>
    <dgm:cxn modelId="{9B4A3270-23F5-8045-AA99-221E3C5B0FD4}" type="presOf" srcId="{81E916C2-FBFD-CA4B-A0CC-62C7B24C6C37}" destId="{14003ADD-6650-EA41-A454-87E1DBFA1AFC}" srcOrd="0" destOrd="0" presId="urn:microsoft.com/office/officeart/2005/8/layout/default"/>
    <dgm:cxn modelId="{543947B6-E9B2-CD40-AC66-CBE81B28993C}" srcId="{5CA6660C-9294-0A4F-A93F-53927FF29A0A}" destId="{036AF3CE-8F9F-4D45-86A3-BCCB71CA7634}" srcOrd="1" destOrd="0" parTransId="{C6CCD702-51C5-044E-B188-D593DA54C904}" sibTransId="{137C16E8-FFBF-744B-8D1C-3F6B33369EC0}"/>
    <dgm:cxn modelId="{640573C4-637D-5F46-BD56-71826BBB2A17}" type="presOf" srcId="{036AF3CE-8F9F-4D45-86A3-BCCB71CA7634}" destId="{D76115CF-F9CD-3F48-A8CB-E349DA09E25E}" srcOrd="0" destOrd="0" presId="urn:microsoft.com/office/officeart/2005/8/layout/default"/>
    <dgm:cxn modelId="{E912D6D9-E5B2-BD4F-B7A8-4345DB8F2E45}" srcId="{5CA6660C-9294-0A4F-A93F-53927FF29A0A}" destId="{9953B9D0-703A-CA47-A67C-0916A594E1BD}" srcOrd="0" destOrd="0" parTransId="{7B281F6C-1B39-EC41-B43A-B2C08E448C51}" sibTransId="{DA47A4B2-F292-E245-AA9F-93528346E881}"/>
    <dgm:cxn modelId="{2CCD1B4C-5E29-1D43-BE7B-ED5610DC801F}" type="presParOf" srcId="{763EE359-75ED-CC45-9261-23B24372A8C4}" destId="{962C60B5-9209-BE47-BE87-07BBF04EC719}" srcOrd="0" destOrd="0" presId="urn:microsoft.com/office/officeart/2005/8/layout/default"/>
    <dgm:cxn modelId="{342D9028-8658-7B4C-91E8-3926323A21EF}" type="presParOf" srcId="{763EE359-75ED-CC45-9261-23B24372A8C4}" destId="{02A1C3FD-A422-1944-9E60-BFB7FDF7E468}" srcOrd="1" destOrd="0" presId="urn:microsoft.com/office/officeart/2005/8/layout/default"/>
    <dgm:cxn modelId="{98D8DC1C-8F12-644B-93F0-B23DB4514EFA}" type="presParOf" srcId="{763EE359-75ED-CC45-9261-23B24372A8C4}" destId="{D76115CF-F9CD-3F48-A8CB-E349DA09E25E}" srcOrd="2" destOrd="0" presId="urn:microsoft.com/office/officeart/2005/8/layout/default"/>
    <dgm:cxn modelId="{5675F045-62D5-EB44-AD05-153C9043A5FF}" type="presParOf" srcId="{763EE359-75ED-CC45-9261-23B24372A8C4}" destId="{06E1B971-FCEB-6A46-8D29-E405A15D74E9}" srcOrd="3" destOrd="0" presId="urn:microsoft.com/office/officeart/2005/8/layout/default"/>
    <dgm:cxn modelId="{83C95DD0-34CE-8F49-895E-573C4DFF7A61}" type="presParOf" srcId="{763EE359-75ED-CC45-9261-23B24372A8C4}" destId="{14003ADD-6650-EA41-A454-87E1DBFA1AF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D3F35-4D0E-3A41-ABEB-F33E74601A14}"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9156A12E-9C8D-4F44-9B6D-BFC0875CB67A}">
      <dgm:prSet phldrT="[Text]"/>
      <dgm:spPr/>
      <dgm:t>
        <a:bodyPr/>
        <a:lstStyle/>
        <a:p>
          <a:pPr>
            <a:buSzPct val="90000"/>
          </a:pPr>
          <a:r>
            <a:rPr lang="en-US" b="0" i="0" u="none" strike="noStrike" cap="none" dirty="0">
              <a:latin typeface="Calibri" panose="020F0502020204030204" pitchFamily="34" charset="0"/>
              <a:ea typeface="Roboto Condensed Light"/>
              <a:cs typeface="Calibri" panose="020F0502020204030204" pitchFamily="34" charset="0"/>
              <a:sym typeface="Roboto Condensed Light"/>
            </a:rPr>
            <a:t>Keep</a:t>
          </a:r>
          <a:r>
            <a:rPr lang="en-US" dirty="0">
              <a:latin typeface="Calibri" panose="020F0502020204030204" pitchFamily="34" charset="0"/>
              <a:cs typeface="Calibri" panose="020F0502020204030204" pitchFamily="34" charset="0"/>
            </a:rPr>
            <a:t> </a:t>
          </a:r>
          <a:r>
            <a:rPr lang="en-US" b="0" i="0" u="none" strike="noStrike" cap="none" dirty="0">
              <a:latin typeface="Calibri" panose="020F0502020204030204" pitchFamily="34" charset="0"/>
              <a:ea typeface="Roboto Condensed Light"/>
              <a:cs typeface="Calibri" panose="020F0502020204030204" pitchFamily="34" charset="0"/>
            </a:rPr>
            <a:t>values central and omnipresent in this process</a:t>
          </a:r>
          <a:endParaRPr lang="en-US" dirty="0"/>
        </a:p>
      </dgm:t>
    </dgm:pt>
    <dgm:pt modelId="{7CF34647-36FB-D24B-8B6B-89BE12F0021F}" type="parTrans" cxnId="{B9A7DF0E-3D7F-824C-B296-757185F76B78}">
      <dgm:prSet/>
      <dgm:spPr/>
      <dgm:t>
        <a:bodyPr/>
        <a:lstStyle/>
        <a:p>
          <a:endParaRPr lang="en-US"/>
        </a:p>
      </dgm:t>
    </dgm:pt>
    <dgm:pt modelId="{EB0A622E-FFA3-A74C-B900-E7E0232D67F8}" type="sibTrans" cxnId="{B9A7DF0E-3D7F-824C-B296-757185F76B78}">
      <dgm:prSet/>
      <dgm:spPr/>
      <dgm:t>
        <a:bodyPr/>
        <a:lstStyle/>
        <a:p>
          <a:endParaRPr lang="en-US"/>
        </a:p>
      </dgm:t>
    </dgm:pt>
    <dgm:pt modelId="{CDDE6E14-5E83-EE48-9E47-73EAF545A95F}">
      <dgm:prSet/>
      <dgm:spPr/>
      <dgm:t>
        <a:bodyPr/>
        <a:lstStyle/>
        <a:p>
          <a:r>
            <a:rPr lang="en-US" b="0" i="0" u="none" strike="noStrike" cap="none">
              <a:latin typeface="Calibri" panose="020F0502020204030204" pitchFamily="34" charset="0"/>
              <a:ea typeface="Roboto Condensed Light"/>
              <a:cs typeface="Calibri" panose="020F0502020204030204" pitchFamily="34" charset="0"/>
            </a:rPr>
            <a:t>Define SRWB in the “eye of the beholder” and across the life course </a:t>
          </a:r>
          <a:endParaRPr lang="en-US" b="0" i="0" u="none" strike="noStrike" cap="none" dirty="0">
            <a:latin typeface="Calibri" panose="020F0502020204030204" pitchFamily="34" charset="0"/>
            <a:ea typeface="Roboto Condensed Light"/>
            <a:cs typeface="Calibri" panose="020F0502020204030204" pitchFamily="34" charset="0"/>
          </a:endParaRPr>
        </a:p>
      </dgm:t>
    </dgm:pt>
    <dgm:pt modelId="{1A69FB40-9A6D-8A47-89FC-F7E6016BB8AA}" type="parTrans" cxnId="{4F844CD5-006D-A14B-AEFD-4D9D76291956}">
      <dgm:prSet/>
      <dgm:spPr/>
      <dgm:t>
        <a:bodyPr/>
        <a:lstStyle/>
        <a:p>
          <a:endParaRPr lang="en-US"/>
        </a:p>
      </dgm:t>
    </dgm:pt>
    <dgm:pt modelId="{8A7BD8FC-4FD2-4E47-9F68-D62858571442}" type="sibTrans" cxnId="{4F844CD5-006D-A14B-AEFD-4D9D76291956}">
      <dgm:prSet/>
      <dgm:spPr/>
      <dgm:t>
        <a:bodyPr/>
        <a:lstStyle/>
        <a:p>
          <a:endParaRPr lang="en-US"/>
        </a:p>
      </dgm:t>
    </dgm:pt>
    <dgm:pt modelId="{6FA6F2B3-7F46-DE41-9356-5748C2B614FB}">
      <dgm:prSet/>
      <dgm:spPr/>
      <dgm:t>
        <a:bodyPr/>
        <a:lstStyle/>
        <a:p>
          <a:r>
            <a:rPr lang="en-US" b="0" i="0" u="none" strike="noStrike" cap="none">
              <a:latin typeface="Calibri" panose="020F0502020204030204" pitchFamily="34" charset="0"/>
              <a:ea typeface="Roboto Condensed Light"/>
              <a:cs typeface="Calibri" panose="020F0502020204030204" pitchFamily="34" charset="0"/>
            </a:rPr>
            <a:t>Rely on diverse community engagement</a:t>
          </a:r>
          <a:endParaRPr lang="en-US" b="0" i="0" u="none" strike="noStrike" cap="none" dirty="0">
            <a:latin typeface="Calibri" panose="020F0502020204030204" pitchFamily="34" charset="0"/>
            <a:ea typeface="Roboto Condensed Light"/>
            <a:cs typeface="Calibri" panose="020F0502020204030204" pitchFamily="34" charset="0"/>
          </a:endParaRPr>
        </a:p>
      </dgm:t>
    </dgm:pt>
    <dgm:pt modelId="{8A57D3EB-DC5F-714A-96A4-E78DB84F9661}" type="parTrans" cxnId="{23D02D49-15A4-2F45-B83B-1F5A06DBBE7C}">
      <dgm:prSet/>
      <dgm:spPr/>
      <dgm:t>
        <a:bodyPr/>
        <a:lstStyle/>
        <a:p>
          <a:endParaRPr lang="en-US"/>
        </a:p>
      </dgm:t>
    </dgm:pt>
    <dgm:pt modelId="{2CF8DFE8-7CFA-424D-99A4-3F8542B006F7}" type="sibTrans" cxnId="{23D02D49-15A4-2F45-B83B-1F5A06DBBE7C}">
      <dgm:prSet/>
      <dgm:spPr/>
      <dgm:t>
        <a:bodyPr/>
        <a:lstStyle/>
        <a:p>
          <a:endParaRPr lang="en-US"/>
        </a:p>
      </dgm:t>
    </dgm:pt>
    <dgm:pt modelId="{C8F41B96-A7CE-2C41-99F2-54D069B3FBD3}">
      <dgm:prSet/>
      <dgm:spPr/>
      <dgm:t>
        <a:bodyPr/>
        <a:lstStyle/>
        <a:p>
          <a:r>
            <a:rPr lang="en-US" b="0" i="0" u="none" strike="noStrike" cap="none">
              <a:latin typeface="Calibri" panose="020F0502020204030204" pitchFamily="34" charset="0"/>
              <a:ea typeface="Roboto Condensed Light"/>
              <a:cs typeface="Calibri" panose="020F0502020204030204" pitchFamily="34" charset="0"/>
            </a:rPr>
            <a:t>Move away from negative definitions and toward a positive framing</a:t>
          </a:r>
          <a:endParaRPr lang="en-US" b="0" i="0" u="none" strike="noStrike" cap="none" dirty="0">
            <a:latin typeface="Calibri" panose="020F0502020204030204" pitchFamily="34" charset="0"/>
            <a:ea typeface="Roboto Condensed Light"/>
            <a:cs typeface="Calibri" panose="020F0502020204030204" pitchFamily="34" charset="0"/>
          </a:endParaRPr>
        </a:p>
      </dgm:t>
    </dgm:pt>
    <dgm:pt modelId="{6856EAB7-524E-6345-B06C-7416053AFAFC}" type="parTrans" cxnId="{C410BA4C-571D-DE40-8FFE-F911E7D61271}">
      <dgm:prSet/>
      <dgm:spPr/>
      <dgm:t>
        <a:bodyPr/>
        <a:lstStyle/>
        <a:p>
          <a:endParaRPr lang="en-US"/>
        </a:p>
      </dgm:t>
    </dgm:pt>
    <dgm:pt modelId="{024E7EE9-F90A-AF40-AEB7-3C6A5B2E2336}" type="sibTrans" cxnId="{C410BA4C-571D-DE40-8FFE-F911E7D61271}">
      <dgm:prSet/>
      <dgm:spPr/>
      <dgm:t>
        <a:bodyPr/>
        <a:lstStyle/>
        <a:p>
          <a:endParaRPr lang="en-US"/>
        </a:p>
      </dgm:t>
    </dgm:pt>
    <dgm:pt modelId="{AD5848CD-C259-9B4A-9EFE-8CBC7A27A218}">
      <dgm:prSet/>
      <dgm:spPr/>
      <dgm:t>
        <a:bodyPr/>
        <a:lstStyle/>
        <a:p>
          <a:r>
            <a:rPr lang="en-US" b="0" i="0" u="none" strike="noStrike" cap="none">
              <a:latin typeface="Calibri" panose="020F0502020204030204" pitchFamily="34" charset="0"/>
              <a:ea typeface="Roboto Condensed Light"/>
              <a:cs typeface="Calibri" panose="020F0502020204030204" pitchFamily="34" charset="0"/>
            </a:rPr>
            <a:t>Reiterate the importance and unique contribution of holistic measures, like SRWB</a:t>
          </a:r>
          <a:endParaRPr lang="en-US" b="0" i="0" u="none" strike="noStrike" cap="none" dirty="0">
            <a:latin typeface="Calibri" panose="020F0502020204030204" pitchFamily="34" charset="0"/>
            <a:ea typeface="Roboto Condensed Light"/>
            <a:cs typeface="Calibri" panose="020F0502020204030204" pitchFamily="34" charset="0"/>
          </a:endParaRPr>
        </a:p>
      </dgm:t>
    </dgm:pt>
    <dgm:pt modelId="{920BED9F-BA56-AF42-8659-AA1F36575E9D}" type="parTrans" cxnId="{8764103D-4200-094D-9F45-5D7864780C01}">
      <dgm:prSet/>
      <dgm:spPr/>
      <dgm:t>
        <a:bodyPr/>
        <a:lstStyle/>
        <a:p>
          <a:endParaRPr lang="en-US"/>
        </a:p>
      </dgm:t>
    </dgm:pt>
    <dgm:pt modelId="{4F031A51-F8AB-E049-A5EB-2E59559AF743}" type="sibTrans" cxnId="{8764103D-4200-094D-9F45-5D7864780C01}">
      <dgm:prSet/>
      <dgm:spPr/>
      <dgm:t>
        <a:bodyPr/>
        <a:lstStyle/>
        <a:p>
          <a:endParaRPr lang="en-US"/>
        </a:p>
      </dgm:t>
    </dgm:pt>
    <dgm:pt modelId="{F5F0D66E-FC4F-C643-8D29-4DA5046684AA}">
      <dgm:prSet/>
      <dgm:spPr/>
      <dgm:t>
        <a:bodyPr/>
        <a:lstStyle/>
        <a:p>
          <a:r>
            <a:rPr lang="en-US" b="0" i="0" u="none" strike="noStrike" cap="none" dirty="0">
              <a:latin typeface="Calibri" panose="020F0502020204030204" pitchFamily="34" charset="0"/>
              <a:ea typeface="Roboto Condensed Light"/>
              <a:cs typeface="Calibri" panose="020F0502020204030204" pitchFamily="34" charset="0"/>
            </a:rPr>
            <a:t>Build from but do not be constrained by previous measurement approaches</a:t>
          </a:r>
        </a:p>
      </dgm:t>
    </dgm:pt>
    <dgm:pt modelId="{A74A7868-D962-F445-899B-96D8AEE2C159}" type="parTrans" cxnId="{199EC32C-3A6A-8C46-A987-A40609B80B10}">
      <dgm:prSet/>
      <dgm:spPr/>
      <dgm:t>
        <a:bodyPr/>
        <a:lstStyle/>
        <a:p>
          <a:endParaRPr lang="en-US"/>
        </a:p>
      </dgm:t>
    </dgm:pt>
    <dgm:pt modelId="{56983A83-08C9-D541-B63B-95E572FE29F8}" type="sibTrans" cxnId="{199EC32C-3A6A-8C46-A987-A40609B80B10}">
      <dgm:prSet/>
      <dgm:spPr/>
      <dgm:t>
        <a:bodyPr/>
        <a:lstStyle/>
        <a:p>
          <a:endParaRPr lang="en-US"/>
        </a:p>
      </dgm:t>
    </dgm:pt>
    <dgm:pt modelId="{71500D15-6335-2B47-A0A0-316DF94D5C4C}" type="pres">
      <dgm:prSet presAssocID="{DA6D3F35-4D0E-3A41-ABEB-F33E74601A14}" presName="diagram" presStyleCnt="0">
        <dgm:presLayoutVars>
          <dgm:dir/>
          <dgm:resizeHandles val="exact"/>
        </dgm:presLayoutVars>
      </dgm:prSet>
      <dgm:spPr/>
    </dgm:pt>
    <dgm:pt modelId="{BDD8AEB4-E9B7-D54F-A0DD-3BBB65ECF9C7}" type="pres">
      <dgm:prSet presAssocID="{9156A12E-9C8D-4F44-9B6D-BFC0875CB67A}" presName="node" presStyleLbl="node1" presStyleIdx="0" presStyleCnt="6">
        <dgm:presLayoutVars>
          <dgm:bulletEnabled val="1"/>
        </dgm:presLayoutVars>
      </dgm:prSet>
      <dgm:spPr/>
    </dgm:pt>
    <dgm:pt modelId="{60CEA4FC-65F0-B04E-891E-758F4D8589C1}" type="pres">
      <dgm:prSet presAssocID="{EB0A622E-FFA3-A74C-B900-E7E0232D67F8}" presName="sibTrans" presStyleCnt="0"/>
      <dgm:spPr/>
    </dgm:pt>
    <dgm:pt modelId="{64D21801-9A83-DB42-B5B2-FE41EFAF799C}" type="pres">
      <dgm:prSet presAssocID="{CDDE6E14-5E83-EE48-9E47-73EAF545A95F}" presName="node" presStyleLbl="node1" presStyleIdx="1" presStyleCnt="6">
        <dgm:presLayoutVars>
          <dgm:bulletEnabled val="1"/>
        </dgm:presLayoutVars>
      </dgm:prSet>
      <dgm:spPr/>
    </dgm:pt>
    <dgm:pt modelId="{696C8D2D-B8BF-154C-A364-6FBB397C2B39}" type="pres">
      <dgm:prSet presAssocID="{8A7BD8FC-4FD2-4E47-9F68-D62858571442}" presName="sibTrans" presStyleCnt="0"/>
      <dgm:spPr/>
    </dgm:pt>
    <dgm:pt modelId="{911264A3-D09E-DA4A-A646-6CE57B4C2E9D}" type="pres">
      <dgm:prSet presAssocID="{6FA6F2B3-7F46-DE41-9356-5748C2B614FB}" presName="node" presStyleLbl="node1" presStyleIdx="2" presStyleCnt="6">
        <dgm:presLayoutVars>
          <dgm:bulletEnabled val="1"/>
        </dgm:presLayoutVars>
      </dgm:prSet>
      <dgm:spPr/>
    </dgm:pt>
    <dgm:pt modelId="{B9B20AD8-B5B9-D042-BAAB-EA1178005CE0}" type="pres">
      <dgm:prSet presAssocID="{2CF8DFE8-7CFA-424D-99A4-3F8542B006F7}" presName="sibTrans" presStyleCnt="0"/>
      <dgm:spPr/>
    </dgm:pt>
    <dgm:pt modelId="{AB130252-550C-2841-A8A9-DDBCFE695D9C}" type="pres">
      <dgm:prSet presAssocID="{C8F41B96-A7CE-2C41-99F2-54D069B3FBD3}" presName="node" presStyleLbl="node1" presStyleIdx="3" presStyleCnt="6">
        <dgm:presLayoutVars>
          <dgm:bulletEnabled val="1"/>
        </dgm:presLayoutVars>
      </dgm:prSet>
      <dgm:spPr/>
    </dgm:pt>
    <dgm:pt modelId="{5AA60AFB-4555-264A-822A-9A96C92EE968}" type="pres">
      <dgm:prSet presAssocID="{024E7EE9-F90A-AF40-AEB7-3C6A5B2E2336}" presName="sibTrans" presStyleCnt="0"/>
      <dgm:spPr/>
    </dgm:pt>
    <dgm:pt modelId="{1167A381-084C-E44A-99DC-76D749EFFDA0}" type="pres">
      <dgm:prSet presAssocID="{AD5848CD-C259-9B4A-9EFE-8CBC7A27A218}" presName="node" presStyleLbl="node1" presStyleIdx="4" presStyleCnt="6">
        <dgm:presLayoutVars>
          <dgm:bulletEnabled val="1"/>
        </dgm:presLayoutVars>
      </dgm:prSet>
      <dgm:spPr/>
    </dgm:pt>
    <dgm:pt modelId="{BDE9A469-9017-4940-93B0-EA756E40F61E}" type="pres">
      <dgm:prSet presAssocID="{4F031A51-F8AB-E049-A5EB-2E59559AF743}" presName="sibTrans" presStyleCnt="0"/>
      <dgm:spPr/>
    </dgm:pt>
    <dgm:pt modelId="{0B72483D-065B-4E4F-8D57-D623B8791256}" type="pres">
      <dgm:prSet presAssocID="{F5F0D66E-FC4F-C643-8D29-4DA5046684AA}" presName="node" presStyleLbl="node1" presStyleIdx="5" presStyleCnt="6">
        <dgm:presLayoutVars>
          <dgm:bulletEnabled val="1"/>
        </dgm:presLayoutVars>
      </dgm:prSet>
      <dgm:spPr/>
    </dgm:pt>
  </dgm:ptLst>
  <dgm:cxnLst>
    <dgm:cxn modelId="{B9A7DF0E-3D7F-824C-B296-757185F76B78}" srcId="{DA6D3F35-4D0E-3A41-ABEB-F33E74601A14}" destId="{9156A12E-9C8D-4F44-9B6D-BFC0875CB67A}" srcOrd="0" destOrd="0" parTransId="{7CF34647-36FB-D24B-8B6B-89BE12F0021F}" sibTransId="{EB0A622E-FFA3-A74C-B900-E7E0232D67F8}"/>
    <dgm:cxn modelId="{1FEA2825-75FB-714C-AC83-2294E81D4685}" type="presOf" srcId="{CDDE6E14-5E83-EE48-9E47-73EAF545A95F}" destId="{64D21801-9A83-DB42-B5B2-FE41EFAF799C}" srcOrd="0" destOrd="0" presId="urn:microsoft.com/office/officeart/2005/8/layout/default"/>
    <dgm:cxn modelId="{199EC32C-3A6A-8C46-A987-A40609B80B10}" srcId="{DA6D3F35-4D0E-3A41-ABEB-F33E74601A14}" destId="{F5F0D66E-FC4F-C643-8D29-4DA5046684AA}" srcOrd="5" destOrd="0" parTransId="{A74A7868-D962-F445-899B-96D8AEE2C159}" sibTransId="{56983A83-08C9-D541-B63B-95E572FE29F8}"/>
    <dgm:cxn modelId="{8764103D-4200-094D-9F45-5D7864780C01}" srcId="{DA6D3F35-4D0E-3A41-ABEB-F33E74601A14}" destId="{AD5848CD-C259-9B4A-9EFE-8CBC7A27A218}" srcOrd="4" destOrd="0" parTransId="{920BED9F-BA56-AF42-8659-AA1F36575E9D}" sibTransId="{4F031A51-F8AB-E049-A5EB-2E59559AF743}"/>
    <dgm:cxn modelId="{5C69C946-9590-DB44-BB0A-96E7FEBBE8C9}" type="presOf" srcId="{AD5848CD-C259-9B4A-9EFE-8CBC7A27A218}" destId="{1167A381-084C-E44A-99DC-76D749EFFDA0}" srcOrd="0" destOrd="0" presId="urn:microsoft.com/office/officeart/2005/8/layout/default"/>
    <dgm:cxn modelId="{23D02D49-15A4-2F45-B83B-1F5A06DBBE7C}" srcId="{DA6D3F35-4D0E-3A41-ABEB-F33E74601A14}" destId="{6FA6F2B3-7F46-DE41-9356-5748C2B614FB}" srcOrd="2" destOrd="0" parTransId="{8A57D3EB-DC5F-714A-96A4-E78DB84F9661}" sibTransId="{2CF8DFE8-7CFA-424D-99A4-3F8542B006F7}"/>
    <dgm:cxn modelId="{C410BA4C-571D-DE40-8FFE-F911E7D61271}" srcId="{DA6D3F35-4D0E-3A41-ABEB-F33E74601A14}" destId="{C8F41B96-A7CE-2C41-99F2-54D069B3FBD3}" srcOrd="3" destOrd="0" parTransId="{6856EAB7-524E-6345-B06C-7416053AFAFC}" sibTransId="{024E7EE9-F90A-AF40-AEB7-3C6A5B2E2336}"/>
    <dgm:cxn modelId="{2CC78C53-75A2-844B-9D67-6FC4C38D1A47}" type="presOf" srcId="{9156A12E-9C8D-4F44-9B6D-BFC0875CB67A}" destId="{BDD8AEB4-E9B7-D54F-A0DD-3BBB65ECF9C7}" srcOrd="0" destOrd="0" presId="urn:microsoft.com/office/officeart/2005/8/layout/default"/>
    <dgm:cxn modelId="{DEAA8567-631B-1B48-9151-482D7295B367}" type="presOf" srcId="{DA6D3F35-4D0E-3A41-ABEB-F33E74601A14}" destId="{71500D15-6335-2B47-A0A0-316DF94D5C4C}" srcOrd="0" destOrd="0" presId="urn:microsoft.com/office/officeart/2005/8/layout/default"/>
    <dgm:cxn modelId="{7A386483-343E-B741-8311-D63D2EE58DBC}" type="presOf" srcId="{F5F0D66E-FC4F-C643-8D29-4DA5046684AA}" destId="{0B72483D-065B-4E4F-8D57-D623B8791256}" srcOrd="0" destOrd="0" presId="urn:microsoft.com/office/officeart/2005/8/layout/default"/>
    <dgm:cxn modelId="{87C089AF-6DA3-8541-ABD8-BF4161C0ABE8}" type="presOf" srcId="{6FA6F2B3-7F46-DE41-9356-5748C2B614FB}" destId="{911264A3-D09E-DA4A-A646-6CE57B4C2E9D}" srcOrd="0" destOrd="0" presId="urn:microsoft.com/office/officeart/2005/8/layout/default"/>
    <dgm:cxn modelId="{4F844CD5-006D-A14B-AEFD-4D9D76291956}" srcId="{DA6D3F35-4D0E-3A41-ABEB-F33E74601A14}" destId="{CDDE6E14-5E83-EE48-9E47-73EAF545A95F}" srcOrd="1" destOrd="0" parTransId="{1A69FB40-9A6D-8A47-89FC-F7E6016BB8AA}" sibTransId="{8A7BD8FC-4FD2-4E47-9F68-D62858571442}"/>
    <dgm:cxn modelId="{23103EDA-4F07-EC4C-8782-1CFEACCF525F}" type="presOf" srcId="{C8F41B96-A7CE-2C41-99F2-54D069B3FBD3}" destId="{AB130252-550C-2841-A8A9-DDBCFE695D9C}" srcOrd="0" destOrd="0" presId="urn:microsoft.com/office/officeart/2005/8/layout/default"/>
    <dgm:cxn modelId="{29175AF5-FAAC-A045-86E1-96C0DD5D8163}" type="presParOf" srcId="{71500D15-6335-2B47-A0A0-316DF94D5C4C}" destId="{BDD8AEB4-E9B7-D54F-A0DD-3BBB65ECF9C7}" srcOrd="0" destOrd="0" presId="urn:microsoft.com/office/officeart/2005/8/layout/default"/>
    <dgm:cxn modelId="{C0752E22-DF2C-3641-8D52-70C9CB20214A}" type="presParOf" srcId="{71500D15-6335-2B47-A0A0-316DF94D5C4C}" destId="{60CEA4FC-65F0-B04E-891E-758F4D8589C1}" srcOrd="1" destOrd="0" presId="urn:microsoft.com/office/officeart/2005/8/layout/default"/>
    <dgm:cxn modelId="{73BBA1A2-24DF-3948-B859-DFE3E8733605}" type="presParOf" srcId="{71500D15-6335-2B47-A0A0-316DF94D5C4C}" destId="{64D21801-9A83-DB42-B5B2-FE41EFAF799C}" srcOrd="2" destOrd="0" presId="urn:microsoft.com/office/officeart/2005/8/layout/default"/>
    <dgm:cxn modelId="{0616C37D-9514-D34E-A79E-972A4D6A6FCE}" type="presParOf" srcId="{71500D15-6335-2B47-A0A0-316DF94D5C4C}" destId="{696C8D2D-B8BF-154C-A364-6FBB397C2B39}" srcOrd="3" destOrd="0" presId="urn:microsoft.com/office/officeart/2005/8/layout/default"/>
    <dgm:cxn modelId="{4D78AC5C-7A78-9C4E-BBAC-3B827ADE9806}" type="presParOf" srcId="{71500D15-6335-2B47-A0A0-316DF94D5C4C}" destId="{911264A3-D09E-DA4A-A646-6CE57B4C2E9D}" srcOrd="4" destOrd="0" presId="urn:microsoft.com/office/officeart/2005/8/layout/default"/>
    <dgm:cxn modelId="{8370D06D-7F46-764D-9A52-FCCC6BE84E67}" type="presParOf" srcId="{71500D15-6335-2B47-A0A0-316DF94D5C4C}" destId="{B9B20AD8-B5B9-D042-BAAB-EA1178005CE0}" srcOrd="5" destOrd="0" presId="urn:microsoft.com/office/officeart/2005/8/layout/default"/>
    <dgm:cxn modelId="{2872EEC6-8761-9141-8F00-EA7C58D4E5A2}" type="presParOf" srcId="{71500D15-6335-2B47-A0A0-316DF94D5C4C}" destId="{AB130252-550C-2841-A8A9-DDBCFE695D9C}" srcOrd="6" destOrd="0" presId="urn:microsoft.com/office/officeart/2005/8/layout/default"/>
    <dgm:cxn modelId="{5B7C546C-9E3C-EB46-AEFE-DA7EC814429B}" type="presParOf" srcId="{71500D15-6335-2B47-A0A0-316DF94D5C4C}" destId="{5AA60AFB-4555-264A-822A-9A96C92EE968}" srcOrd="7" destOrd="0" presId="urn:microsoft.com/office/officeart/2005/8/layout/default"/>
    <dgm:cxn modelId="{B1D9D61F-1DA7-F446-A0D5-33B64ACE9B64}" type="presParOf" srcId="{71500D15-6335-2B47-A0A0-316DF94D5C4C}" destId="{1167A381-084C-E44A-99DC-76D749EFFDA0}" srcOrd="8" destOrd="0" presId="urn:microsoft.com/office/officeart/2005/8/layout/default"/>
    <dgm:cxn modelId="{589D6937-CCAE-664F-A0B2-97B89A5D08D1}" type="presParOf" srcId="{71500D15-6335-2B47-A0A0-316DF94D5C4C}" destId="{BDE9A469-9017-4940-93B0-EA756E40F61E}" srcOrd="9" destOrd="0" presId="urn:microsoft.com/office/officeart/2005/8/layout/default"/>
    <dgm:cxn modelId="{C98AC949-40A1-3D4F-9FAD-050D899626D6}" type="presParOf" srcId="{71500D15-6335-2B47-A0A0-316DF94D5C4C}" destId="{0B72483D-065B-4E4F-8D57-D623B879125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E1693-1EC3-BE48-9B6A-86D70845C4A2}"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2C95BAEC-FB8A-914E-AF71-90D9ADF55414}">
      <dgm:prSet phldrT="[Text]" custT="1"/>
      <dgm:spPr/>
      <dgm:t>
        <a:bodyPr/>
        <a:lstStyle/>
        <a:p>
          <a:r>
            <a:rPr lang="en-US" sz="1600" b="0" i="0" u="none" strike="noStrike" cap="none" dirty="0">
              <a:latin typeface="Calibri" panose="020F0502020204030204" pitchFamily="34" charset="0"/>
              <a:ea typeface="Roboto Condensed Light"/>
              <a:cs typeface="Calibri" panose="020F0502020204030204" pitchFamily="34" charset="0"/>
              <a:sym typeface="Roboto Condensed Light"/>
            </a:rPr>
            <a:t>Sexual and reproductive agency and autonomy</a:t>
          </a:r>
        </a:p>
      </dgm:t>
    </dgm:pt>
    <dgm:pt modelId="{BEC7DB22-C552-6E40-83E9-4A4BBD0B9592}" type="parTrans" cxnId="{1FFEEA01-9ACB-4F47-8F4B-C81C165239C9}">
      <dgm:prSet/>
      <dgm:spPr/>
      <dgm:t>
        <a:bodyPr/>
        <a:lstStyle/>
        <a:p>
          <a:endParaRPr lang="en-US" sz="2000">
            <a:solidFill>
              <a:schemeClr val="bg1"/>
            </a:solidFill>
          </a:endParaRPr>
        </a:p>
      </dgm:t>
    </dgm:pt>
    <dgm:pt modelId="{9A71473D-A833-9B4A-93E4-6DD8C990262B}" type="sibTrans" cxnId="{1FFEEA01-9ACB-4F47-8F4B-C81C165239C9}">
      <dgm:prSet/>
      <dgm:spPr/>
      <dgm:t>
        <a:bodyPr/>
        <a:lstStyle/>
        <a:p>
          <a:endParaRPr lang="en-US" sz="2000">
            <a:solidFill>
              <a:schemeClr val="bg1"/>
            </a:solidFill>
          </a:endParaRPr>
        </a:p>
      </dgm:t>
    </dgm:pt>
    <dgm:pt modelId="{E944BBAE-DABC-BD44-A880-9F1DEF6C56F1}">
      <dgm:prSet phldrT="[Text]" custT="1"/>
      <dgm:spPr/>
      <dgm:t>
        <a:bodyPr/>
        <a:lstStyle/>
        <a:p>
          <a:pPr marL="0" lvl="0" indent="0" algn="ctr" defTabSz="622300">
            <a:lnSpc>
              <a:spcPct val="90000"/>
            </a:lnSpc>
            <a:spcBef>
              <a:spcPct val="0"/>
            </a:spcBef>
            <a:spcAft>
              <a:spcPct val="35000"/>
            </a:spcAft>
            <a:buNone/>
          </a:pPr>
          <a:r>
            <a:rPr lang="en-US" sz="1600" b="0" i="0" u="none" strike="noStrike" kern="1200" cap="none">
              <a:latin typeface="Calibri" panose="020F0502020204030204" pitchFamily="34" charset="0"/>
              <a:ea typeface="Roboto Condensed Light"/>
              <a:cs typeface="Calibri" panose="020F0502020204030204" pitchFamily="34" charset="0"/>
            </a:rPr>
            <a:t>Person-centered sexual and reproductive care and services</a:t>
          </a:r>
          <a:endParaRPr lang="en-US" sz="1600" b="0" i="0" u="none" strike="noStrike" kern="1200" cap="none" dirty="0">
            <a:latin typeface="Calibri" panose="020F0502020204030204" pitchFamily="34" charset="0"/>
            <a:ea typeface="Roboto Condensed Light"/>
            <a:cs typeface="Calibri" panose="020F0502020204030204" pitchFamily="34" charset="0"/>
          </a:endParaRPr>
        </a:p>
      </dgm:t>
    </dgm:pt>
    <dgm:pt modelId="{094EDF5C-1EEB-5D49-A1B2-132536A1C2DA}" type="parTrans" cxnId="{4316DAEA-6175-5942-9304-AB0290AAE210}">
      <dgm:prSet/>
      <dgm:spPr/>
      <dgm:t>
        <a:bodyPr/>
        <a:lstStyle/>
        <a:p>
          <a:endParaRPr lang="en-US" sz="2000">
            <a:solidFill>
              <a:schemeClr val="bg1"/>
            </a:solidFill>
          </a:endParaRPr>
        </a:p>
      </dgm:t>
    </dgm:pt>
    <dgm:pt modelId="{A689E98F-FD36-1544-9F79-F86E50DFB008}" type="sibTrans" cxnId="{4316DAEA-6175-5942-9304-AB0290AAE210}">
      <dgm:prSet/>
      <dgm:spPr/>
      <dgm:t>
        <a:bodyPr/>
        <a:lstStyle/>
        <a:p>
          <a:endParaRPr lang="en-US" sz="2000">
            <a:solidFill>
              <a:schemeClr val="bg1"/>
            </a:solidFill>
          </a:endParaRPr>
        </a:p>
      </dgm:t>
    </dgm:pt>
    <dgm:pt modelId="{3BD3DF33-58C4-DA45-95C5-98D6C1D86740}">
      <dgm:prSet phldrT="[Text]" custT="1"/>
      <dgm:spPr/>
      <dgm:t>
        <a:bodyPr/>
        <a:lstStyle/>
        <a:p>
          <a:pPr marL="0" lvl="0" indent="0" algn="ctr" defTabSz="622300">
            <a:lnSpc>
              <a:spcPct val="90000"/>
            </a:lnSpc>
            <a:spcBef>
              <a:spcPct val="0"/>
            </a:spcBef>
            <a:spcAft>
              <a:spcPct val="35000"/>
            </a:spcAft>
            <a:buNone/>
          </a:pPr>
          <a:r>
            <a:rPr lang="en-US" sz="1600" b="0" i="0" u="none" strike="noStrike" kern="1200" cap="none" dirty="0">
              <a:latin typeface="Calibri" panose="020F0502020204030204" pitchFamily="34" charset="0"/>
              <a:ea typeface="Roboto Condensed Light"/>
              <a:cs typeface="Calibri" panose="020F0502020204030204" pitchFamily="34" charset="0"/>
            </a:rPr>
            <a:t>Personal and interpersonal experiences</a:t>
          </a:r>
        </a:p>
      </dgm:t>
    </dgm:pt>
    <dgm:pt modelId="{2DAA8080-CC98-F846-A8F7-02B300A21569}" type="parTrans" cxnId="{3B76A930-0E01-7D43-B1E6-381CDB7CD701}">
      <dgm:prSet/>
      <dgm:spPr/>
      <dgm:t>
        <a:bodyPr/>
        <a:lstStyle/>
        <a:p>
          <a:endParaRPr lang="en-US" sz="2000">
            <a:solidFill>
              <a:schemeClr val="bg1"/>
            </a:solidFill>
          </a:endParaRPr>
        </a:p>
      </dgm:t>
    </dgm:pt>
    <dgm:pt modelId="{2A9A80F3-EC63-BA46-BD4F-F8EBFE7279FF}" type="sibTrans" cxnId="{3B76A930-0E01-7D43-B1E6-381CDB7CD701}">
      <dgm:prSet/>
      <dgm:spPr/>
      <dgm:t>
        <a:bodyPr/>
        <a:lstStyle/>
        <a:p>
          <a:endParaRPr lang="en-US" sz="2000">
            <a:solidFill>
              <a:schemeClr val="bg1"/>
            </a:solidFill>
          </a:endParaRPr>
        </a:p>
      </dgm:t>
    </dgm:pt>
    <dgm:pt modelId="{52953677-139E-F142-A447-3AF9A4B9FB6D}" type="pres">
      <dgm:prSet presAssocID="{479E1693-1EC3-BE48-9B6A-86D70845C4A2}" presName="diagram" presStyleCnt="0">
        <dgm:presLayoutVars>
          <dgm:dir/>
          <dgm:resizeHandles val="exact"/>
        </dgm:presLayoutVars>
      </dgm:prSet>
      <dgm:spPr/>
    </dgm:pt>
    <dgm:pt modelId="{9D3AB279-7034-5943-A906-29F52315388C}" type="pres">
      <dgm:prSet presAssocID="{2C95BAEC-FB8A-914E-AF71-90D9ADF55414}" presName="node" presStyleLbl="node1" presStyleIdx="0" presStyleCnt="3" custLinFactNeighborX="-26" custLinFactNeighborY="34813">
        <dgm:presLayoutVars>
          <dgm:bulletEnabled val="1"/>
        </dgm:presLayoutVars>
      </dgm:prSet>
      <dgm:spPr/>
    </dgm:pt>
    <dgm:pt modelId="{EFA786A6-4667-744E-9DF9-108B960FB198}" type="pres">
      <dgm:prSet presAssocID="{9A71473D-A833-9B4A-93E4-6DD8C990262B}" presName="sibTrans" presStyleCnt="0"/>
      <dgm:spPr/>
    </dgm:pt>
    <dgm:pt modelId="{88103221-6D82-0049-ACB6-217AE3018764}" type="pres">
      <dgm:prSet presAssocID="{E944BBAE-DABC-BD44-A880-9F1DEF6C56F1}" presName="node" presStyleLbl="node1" presStyleIdx="1" presStyleCnt="3" custLinFactNeighborX="-2338" custLinFactNeighborY="34813">
        <dgm:presLayoutVars>
          <dgm:bulletEnabled val="1"/>
        </dgm:presLayoutVars>
      </dgm:prSet>
      <dgm:spPr/>
    </dgm:pt>
    <dgm:pt modelId="{D6434B7A-0807-AB46-862D-1260F7714C2A}" type="pres">
      <dgm:prSet presAssocID="{A689E98F-FD36-1544-9F79-F86E50DFB008}" presName="sibTrans" presStyleCnt="0"/>
      <dgm:spPr/>
    </dgm:pt>
    <dgm:pt modelId="{14C47A4F-9BB8-2440-8ADD-0527F5946F3D}" type="pres">
      <dgm:prSet presAssocID="{3BD3DF33-58C4-DA45-95C5-98D6C1D86740}" presName="node" presStyleLbl="node1" presStyleIdx="2" presStyleCnt="3" custLinFactNeighborX="-594" custLinFactNeighborY="32167">
        <dgm:presLayoutVars>
          <dgm:bulletEnabled val="1"/>
        </dgm:presLayoutVars>
      </dgm:prSet>
      <dgm:spPr/>
    </dgm:pt>
  </dgm:ptLst>
  <dgm:cxnLst>
    <dgm:cxn modelId="{1FFEEA01-9ACB-4F47-8F4B-C81C165239C9}" srcId="{479E1693-1EC3-BE48-9B6A-86D70845C4A2}" destId="{2C95BAEC-FB8A-914E-AF71-90D9ADF55414}" srcOrd="0" destOrd="0" parTransId="{BEC7DB22-C552-6E40-83E9-4A4BBD0B9592}" sibTransId="{9A71473D-A833-9B4A-93E4-6DD8C990262B}"/>
    <dgm:cxn modelId="{7A082B24-DC5E-3F4F-9856-FDA4554F0B71}" type="presOf" srcId="{2C95BAEC-FB8A-914E-AF71-90D9ADF55414}" destId="{9D3AB279-7034-5943-A906-29F52315388C}" srcOrd="0" destOrd="0" presId="urn:microsoft.com/office/officeart/2005/8/layout/default"/>
    <dgm:cxn modelId="{A69DB12A-0541-CC4C-BDED-23C3BFD65C7A}" type="presOf" srcId="{E944BBAE-DABC-BD44-A880-9F1DEF6C56F1}" destId="{88103221-6D82-0049-ACB6-217AE3018764}" srcOrd="0" destOrd="0" presId="urn:microsoft.com/office/officeart/2005/8/layout/default"/>
    <dgm:cxn modelId="{3B76A930-0E01-7D43-B1E6-381CDB7CD701}" srcId="{479E1693-1EC3-BE48-9B6A-86D70845C4A2}" destId="{3BD3DF33-58C4-DA45-95C5-98D6C1D86740}" srcOrd="2" destOrd="0" parTransId="{2DAA8080-CC98-F846-A8F7-02B300A21569}" sibTransId="{2A9A80F3-EC63-BA46-BD4F-F8EBFE7279FF}"/>
    <dgm:cxn modelId="{17F8D540-2963-0E49-9BC5-0DBE54D525BC}" type="presOf" srcId="{3BD3DF33-58C4-DA45-95C5-98D6C1D86740}" destId="{14C47A4F-9BB8-2440-8ADD-0527F5946F3D}" srcOrd="0" destOrd="0" presId="urn:microsoft.com/office/officeart/2005/8/layout/default"/>
    <dgm:cxn modelId="{D323AED4-F84C-7940-BC21-EC65B8298EBB}" type="presOf" srcId="{479E1693-1EC3-BE48-9B6A-86D70845C4A2}" destId="{52953677-139E-F142-A447-3AF9A4B9FB6D}" srcOrd="0" destOrd="0" presId="urn:microsoft.com/office/officeart/2005/8/layout/default"/>
    <dgm:cxn modelId="{4316DAEA-6175-5942-9304-AB0290AAE210}" srcId="{479E1693-1EC3-BE48-9B6A-86D70845C4A2}" destId="{E944BBAE-DABC-BD44-A880-9F1DEF6C56F1}" srcOrd="1" destOrd="0" parTransId="{094EDF5C-1EEB-5D49-A1B2-132536A1C2DA}" sibTransId="{A689E98F-FD36-1544-9F79-F86E50DFB008}"/>
    <dgm:cxn modelId="{BD32C60D-6D2A-8244-A6FD-2C43F058ADEB}" type="presParOf" srcId="{52953677-139E-F142-A447-3AF9A4B9FB6D}" destId="{9D3AB279-7034-5943-A906-29F52315388C}" srcOrd="0" destOrd="0" presId="urn:microsoft.com/office/officeart/2005/8/layout/default"/>
    <dgm:cxn modelId="{3B3E41F8-8F9D-F542-93BC-2DD9B4ACED37}" type="presParOf" srcId="{52953677-139E-F142-A447-3AF9A4B9FB6D}" destId="{EFA786A6-4667-744E-9DF9-108B960FB198}" srcOrd="1" destOrd="0" presId="urn:microsoft.com/office/officeart/2005/8/layout/default"/>
    <dgm:cxn modelId="{A33C87DC-5477-CB49-B2C4-C73240C40109}" type="presParOf" srcId="{52953677-139E-F142-A447-3AF9A4B9FB6D}" destId="{88103221-6D82-0049-ACB6-217AE3018764}" srcOrd="2" destOrd="0" presId="urn:microsoft.com/office/officeart/2005/8/layout/default"/>
    <dgm:cxn modelId="{D88647B7-0127-794F-A700-12BCA1A289FC}" type="presParOf" srcId="{52953677-139E-F142-A447-3AF9A4B9FB6D}" destId="{D6434B7A-0807-AB46-862D-1260F7714C2A}" srcOrd="3" destOrd="0" presId="urn:microsoft.com/office/officeart/2005/8/layout/default"/>
    <dgm:cxn modelId="{A0BC410E-B2D2-2C4C-A9FB-C8A6EBE4B0D1}" type="presParOf" srcId="{52953677-139E-F142-A447-3AF9A4B9FB6D}" destId="{14C47A4F-9BB8-2440-8ADD-0527F5946F3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41D79-04F2-3B40-8C43-D083B803549F}"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CA91CFB1-6E1C-F447-A8F0-957F1DA368E0}">
      <dgm:prSet phldrT="[Text]"/>
      <dgm:spPr/>
      <dgm:t>
        <a:bodyPr/>
        <a:lstStyle/>
        <a:p>
          <a:pPr>
            <a:buSzPct val="90000"/>
            <a:buFont typeface="+mj-lt"/>
            <a:buAutoNum type="arabicPeriod"/>
          </a:pPr>
          <a:r>
            <a:rPr lang="en-US" b="0" dirty="0">
              <a:effectLst/>
              <a:latin typeface="Calibri" panose="020F0502020204030204" pitchFamily="34" charset="0"/>
              <a:ea typeface="Calibri" panose="020F0502020204030204" pitchFamily="34" charset="0"/>
              <a:cs typeface="Calibri" panose="020F0502020204030204" pitchFamily="34" charset="0"/>
            </a:rPr>
            <a:t>Satisfaction with your sexual and reproductive experiences</a:t>
          </a:r>
          <a:endParaRPr lang="en-US" dirty="0"/>
        </a:p>
      </dgm:t>
    </dgm:pt>
    <dgm:pt modelId="{B3963887-FF94-604A-A126-9426FE327262}" type="parTrans" cxnId="{9CE4E6C4-C640-6846-B732-8C39952E8BB5}">
      <dgm:prSet/>
      <dgm:spPr/>
      <dgm:t>
        <a:bodyPr/>
        <a:lstStyle/>
        <a:p>
          <a:endParaRPr lang="en-US"/>
        </a:p>
      </dgm:t>
    </dgm:pt>
    <dgm:pt modelId="{E22E7316-187A-9B4B-8295-5749A68F6EF0}" type="sibTrans" cxnId="{9CE4E6C4-C640-6846-B732-8C39952E8BB5}">
      <dgm:prSet/>
      <dgm:spPr/>
      <dgm:t>
        <a:bodyPr/>
        <a:lstStyle/>
        <a:p>
          <a:endParaRPr lang="en-US"/>
        </a:p>
      </dgm:t>
    </dgm:pt>
    <dgm:pt modelId="{5743C067-FC0E-3449-8FCF-E6EB43171D2C}">
      <dgm:prSet/>
      <dgm:spPr/>
      <dgm:t>
        <a:bodyPr/>
        <a:lstStyle/>
        <a:p>
          <a:r>
            <a:rPr lang="en-US" b="0" dirty="0">
              <a:effectLst/>
              <a:latin typeface="Calibri" panose="020F0502020204030204" pitchFamily="34" charset="0"/>
              <a:ea typeface="Calibri" panose="020F0502020204030204" pitchFamily="34" charset="0"/>
              <a:cs typeface="Calibri" panose="020F0502020204030204" pitchFamily="34" charset="0"/>
            </a:rPr>
            <a:t>Agency, autonomy, and freedom from oppression in matters related to sexuality and reproduction </a:t>
          </a:r>
          <a:endParaRPr lang="en-US" b="0" dirty="0">
            <a:effectLst/>
            <a:latin typeface="Calibri" panose="020F0502020204030204" pitchFamily="34" charset="0"/>
            <a:ea typeface="Calibri" panose="020F0502020204030204" pitchFamily="34" charset="0"/>
            <a:cs typeface="Arial" panose="020B0604020202020204" pitchFamily="34" charset="0"/>
          </a:endParaRPr>
        </a:p>
      </dgm:t>
    </dgm:pt>
    <dgm:pt modelId="{FD3D99B7-7E69-AB4A-A809-3C5C2D932D72}" type="parTrans" cxnId="{75CB0CD1-C744-C14D-A8CE-FFE0173C210D}">
      <dgm:prSet/>
      <dgm:spPr/>
      <dgm:t>
        <a:bodyPr/>
        <a:lstStyle/>
        <a:p>
          <a:endParaRPr lang="en-US"/>
        </a:p>
      </dgm:t>
    </dgm:pt>
    <dgm:pt modelId="{7E9F7D85-7608-B842-9B48-8D434F168910}" type="sibTrans" cxnId="{75CB0CD1-C744-C14D-A8CE-FFE0173C210D}">
      <dgm:prSet/>
      <dgm:spPr/>
      <dgm:t>
        <a:bodyPr/>
        <a:lstStyle/>
        <a:p>
          <a:endParaRPr lang="en-US"/>
        </a:p>
      </dgm:t>
    </dgm:pt>
    <dgm:pt modelId="{59698752-BB51-5D4F-933E-0191E99FFCC0}">
      <dgm:prSet/>
      <dgm:spPr/>
      <dgm:t>
        <a:bodyPr/>
        <a:lstStyle/>
        <a:p>
          <a:r>
            <a:rPr lang="en-US" b="0">
              <a:effectLst/>
              <a:latin typeface="Calibri" panose="020F0502020204030204" pitchFamily="34" charset="0"/>
              <a:ea typeface="Calibri" panose="020F0502020204030204" pitchFamily="34" charset="0"/>
              <a:cs typeface="Calibri" panose="020F0502020204030204" pitchFamily="34" charset="0"/>
            </a:rPr>
            <a:t>Experience of sexual and reproductive health care</a:t>
          </a:r>
          <a:endParaRPr lang="en-US" b="0" dirty="0">
            <a:effectLst/>
            <a:latin typeface="Calibri" panose="020F0502020204030204" pitchFamily="34" charset="0"/>
            <a:ea typeface="Calibri" panose="020F0502020204030204" pitchFamily="34" charset="0"/>
            <a:cs typeface="Arial" panose="020B0604020202020204" pitchFamily="34" charset="0"/>
          </a:endParaRPr>
        </a:p>
      </dgm:t>
    </dgm:pt>
    <dgm:pt modelId="{F1176FED-0610-6D49-BE66-795E71D7E4D9}" type="parTrans" cxnId="{3613462B-1296-DF4F-BC89-3593169007A5}">
      <dgm:prSet/>
      <dgm:spPr/>
      <dgm:t>
        <a:bodyPr/>
        <a:lstStyle/>
        <a:p>
          <a:endParaRPr lang="en-US"/>
        </a:p>
      </dgm:t>
    </dgm:pt>
    <dgm:pt modelId="{446210D4-3474-9A4D-AD7D-40CF9320FDD0}" type="sibTrans" cxnId="{3613462B-1296-DF4F-BC89-3593169007A5}">
      <dgm:prSet/>
      <dgm:spPr/>
      <dgm:t>
        <a:bodyPr/>
        <a:lstStyle/>
        <a:p>
          <a:endParaRPr lang="en-US"/>
        </a:p>
      </dgm:t>
    </dgm:pt>
    <dgm:pt modelId="{647F336F-3FCE-CC42-AE5E-56A5297A55ED}">
      <dgm:prSet/>
      <dgm:spPr/>
      <dgm:t>
        <a:bodyPr/>
        <a:lstStyle/>
        <a:p>
          <a:r>
            <a:rPr lang="en-US" b="0">
              <a:effectLst/>
              <a:latin typeface="Calibri" panose="020F0502020204030204" pitchFamily="34" charset="0"/>
              <a:ea typeface="Calibri" panose="020F0502020204030204" pitchFamily="34" charset="0"/>
              <a:cs typeface="Calibri" panose="020F0502020204030204" pitchFamily="34" charset="0"/>
            </a:rPr>
            <a:t>One’s ideal state of sexual and reproductive health</a:t>
          </a:r>
          <a:endParaRPr lang="en-US" b="0" dirty="0">
            <a:effectLst/>
            <a:latin typeface="Calibri" panose="020F0502020204030204" pitchFamily="34" charset="0"/>
            <a:ea typeface="Calibri" panose="020F0502020204030204" pitchFamily="34" charset="0"/>
            <a:cs typeface="Arial" panose="020B0604020202020204" pitchFamily="34" charset="0"/>
          </a:endParaRPr>
        </a:p>
      </dgm:t>
    </dgm:pt>
    <dgm:pt modelId="{D73C1D3A-EB42-174C-B30D-298B28AF6FB5}" type="parTrans" cxnId="{F32AC95A-1CE4-CB40-833E-201BE94BFE0F}">
      <dgm:prSet/>
      <dgm:spPr/>
      <dgm:t>
        <a:bodyPr/>
        <a:lstStyle/>
        <a:p>
          <a:endParaRPr lang="en-US"/>
        </a:p>
      </dgm:t>
    </dgm:pt>
    <dgm:pt modelId="{876B9C3E-A114-AA40-904D-1919E235B005}" type="sibTrans" cxnId="{F32AC95A-1CE4-CB40-833E-201BE94BFE0F}">
      <dgm:prSet/>
      <dgm:spPr/>
      <dgm:t>
        <a:bodyPr/>
        <a:lstStyle/>
        <a:p>
          <a:endParaRPr lang="en-US"/>
        </a:p>
      </dgm:t>
    </dgm:pt>
    <dgm:pt modelId="{74CC52E5-DB86-3C44-91E7-F4D39F5C0A9A}">
      <dgm:prSet/>
      <dgm:spPr/>
      <dgm:t>
        <a:bodyPr/>
        <a:lstStyle/>
        <a:p>
          <a:r>
            <a:rPr lang="en-US" b="0">
              <a:effectLst/>
              <a:latin typeface="Calibri" panose="020F0502020204030204" pitchFamily="34" charset="0"/>
              <a:ea typeface="Calibri" panose="020F0502020204030204" pitchFamily="34" charset="0"/>
              <a:cs typeface="Calibri" panose="020F0502020204030204" pitchFamily="34" charset="0"/>
            </a:rPr>
            <a:t>The choice of if, when, and how to become a parent, and ability to do so </a:t>
          </a:r>
          <a:endParaRPr lang="en-US" b="0" dirty="0">
            <a:effectLst/>
            <a:latin typeface="Calibri" panose="020F0502020204030204" pitchFamily="34" charset="0"/>
            <a:ea typeface="Calibri" panose="020F0502020204030204" pitchFamily="34" charset="0"/>
            <a:cs typeface="Arial" panose="020B0604020202020204" pitchFamily="34" charset="0"/>
          </a:endParaRPr>
        </a:p>
      </dgm:t>
    </dgm:pt>
    <dgm:pt modelId="{E2E8318D-B9F7-1543-A8A9-631B113F5AAA}" type="parTrans" cxnId="{C826F60B-4BEB-DD48-B13C-A60B132B3A0E}">
      <dgm:prSet/>
      <dgm:spPr/>
      <dgm:t>
        <a:bodyPr/>
        <a:lstStyle/>
        <a:p>
          <a:endParaRPr lang="en-US"/>
        </a:p>
      </dgm:t>
    </dgm:pt>
    <dgm:pt modelId="{7F657226-3DED-D14F-80A0-3D25703E2777}" type="sibTrans" cxnId="{C826F60B-4BEB-DD48-B13C-A60B132B3A0E}">
      <dgm:prSet/>
      <dgm:spPr/>
      <dgm:t>
        <a:bodyPr/>
        <a:lstStyle/>
        <a:p>
          <a:endParaRPr lang="en-US"/>
        </a:p>
      </dgm:t>
    </dgm:pt>
    <dgm:pt modelId="{DB8275E4-63E8-E347-99C1-CD0BAC616948}">
      <dgm:prSet/>
      <dgm:spPr/>
      <dgm:t>
        <a:bodyPr/>
        <a:lstStyle/>
        <a:p>
          <a:r>
            <a:rPr lang="en-US" b="0" dirty="0">
              <a:effectLst/>
              <a:latin typeface="Calibri" panose="020F0502020204030204" pitchFamily="34" charset="0"/>
              <a:ea typeface="Calibri" panose="020F0502020204030204" pitchFamily="34" charset="0"/>
              <a:cs typeface="Calibri" panose="020F0502020204030204" pitchFamily="34" charset="0"/>
            </a:rPr>
            <a:t>A pleasurable and safe sex life</a:t>
          </a:r>
          <a:endParaRPr lang="en-US" b="0" dirty="0">
            <a:effectLst/>
            <a:latin typeface="Calibri" panose="020F0502020204030204" pitchFamily="34" charset="0"/>
            <a:ea typeface="Calibri" panose="020F0502020204030204" pitchFamily="34" charset="0"/>
            <a:cs typeface="Arial" panose="020B0604020202020204" pitchFamily="34" charset="0"/>
          </a:endParaRPr>
        </a:p>
      </dgm:t>
    </dgm:pt>
    <dgm:pt modelId="{C37E1B5B-22FB-7D4C-8464-E3D12AC76BB7}" type="parTrans" cxnId="{D2B7FF00-F079-9844-B869-6A0C19ABFD1B}">
      <dgm:prSet/>
      <dgm:spPr/>
      <dgm:t>
        <a:bodyPr/>
        <a:lstStyle/>
        <a:p>
          <a:endParaRPr lang="en-US"/>
        </a:p>
      </dgm:t>
    </dgm:pt>
    <dgm:pt modelId="{21652E0E-8DDF-8A49-89FE-20156D58216B}" type="sibTrans" cxnId="{D2B7FF00-F079-9844-B869-6A0C19ABFD1B}">
      <dgm:prSet/>
      <dgm:spPr/>
      <dgm:t>
        <a:bodyPr/>
        <a:lstStyle/>
        <a:p>
          <a:endParaRPr lang="en-US"/>
        </a:p>
      </dgm:t>
    </dgm:pt>
    <dgm:pt modelId="{65EDC14D-8254-604A-BC55-6A3C411CCA55}" type="pres">
      <dgm:prSet presAssocID="{49841D79-04F2-3B40-8C43-D083B803549F}" presName="diagram" presStyleCnt="0">
        <dgm:presLayoutVars>
          <dgm:dir/>
          <dgm:resizeHandles val="exact"/>
        </dgm:presLayoutVars>
      </dgm:prSet>
      <dgm:spPr/>
    </dgm:pt>
    <dgm:pt modelId="{14A7D72E-3A65-B545-B3AC-B8FDAB71B95F}" type="pres">
      <dgm:prSet presAssocID="{CA91CFB1-6E1C-F447-A8F0-957F1DA368E0}" presName="node" presStyleLbl="node1" presStyleIdx="0" presStyleCnt="6">
        <dgm:presLayoutVars>
          <dgm:bulletEnabled val="1"/>
        </dgm:presLayoutVars>
      </dgm:prSet>
      <dgm:spPr/>
    </dgm:pt>
    <dgm:pt modelId="{4D58091E-31BC-884E-B42F-C8E669C794DB}" type="pres">
      <dgm:prSet presAssocID="{E22E7316-187A-9B4B-8295-5749A68F6EF0}" presName="sibTrans" presStyleCnt="0"/>
      <dgm:spPr/>
    </dgm:pt>
    <dgm:pt modelId="{BBE981E3-122A-B844-8EC7-48573F0331DC}" type="pres">
      <dgm:prSet presAssocID="{5743C067-FC0E-3449-8FCF-E6EB43171D2C}" presName="node" presStyleLbl="node1" presStyleIdx="1" presStyleCnt="6">
        <dgm:presLayoutVars>
          <dgm:bulletEnabled val="1"/>
        </dgm:presLayoutVars>
      </dgm:prSet>
      <dgm:spPr/>
    </dgm:pt>
    <dgm:pt modelId="{A608FF1E-2516-E64A-9F2F-DA85A686DBB6}" type="pres">
      <dgm:prSet presAssocID="{7E9F7D85-7608-B842-9B48-8D434F168910}" presName="sibTrans" presStyleCnt="0"/>
      <dgm:spPr/>
    </dgm:pt>
    <dgm:pt modelId="{11AAD859-D1CE-FD48-A028-FDC772B582BE}" type="pres">
      <dgm:prSet presAssocID="{59698752-BB51-5D4F-933E-0191E99FFCC0}" presName="node" presStyleLbl="node1" presStyleIdx="2" presStyleCnt="6">
        <dgm:presLayoutVars>
          <dgm:bulletEnabled val="1"/>
        </dgm:presLayoutVars>
      </dgm:prSet>
      <dgm:spPr/>
    </dgm:pt>
    <dgm:pt modelId="{EACA9283-CCFB-F547-90DB-5A91C4EB3F6D}" type="pres">
      <dgm:prSet presAssocID="{446210D4-3474-9A4D-AD7D-40CF9320FDD0}" presName="sibTrans" presStyleCnt="0"/>
      <dgm:spPr/>
    </dgm:pt>
    <dgm:pt modelId="{9085DBE7-8C8E-574E-9660-980E1DD7A653}" type="pres">
      <dgm:prSet presAssocID="{647F336F-3FCE-CC42-AE5E-56A5297A55ED}" presName="node" presStyleLbl="node1" presStyleIdx="3" presStyleCnt="6">
        <dgm:presLayoutVars>
          <dgm:bulletEnabled val="1"/>
        </dgm:presLayoutVars>
      </dgm:prSet>
      <dgm:spPr/>
    </dgm:pt>
    <dgm:pt modelId="{07DB3CF5-5CD2-C842-A6C6-1D62C029E133}" type="pres">
      <dgm:prSet presAssocID="{876B9C3E-A114-AA40-904D-1919E235B005}" presName="sibTrans" presStyleCnt="0"/>
      <dgm:spPr/>
    </dgm:pt>
    <dgm:pt modelId="{F0C09CBA-6FD1-A146-A246-55805DAC5A6B}" type="pres">
      <dgm:prSet presAssocID="{74CC52E5-DB86-3C44-91E7-F4D39F5C0A9A}" presName="node" presStyleLbl="node1" presStyleIdx="4" presStyleCnt="6">
        <dgm:presLayoutVars>
          <dgm:bulletEnabled val="1"/>
        </dgm:presLayoutVars>
      </dgm:prSet>
      <dgm:spPr/>
    </dgm:pt>
    <dgm:pt modelId="{F7B28803-75A5-C94C-A633-CA1A5B65CB9A}" type="pres">
      <dgm:prSet presAssocID="{7F657226-3DED-D14F-80A0-3D25703E2777}" presName="sibTrans" presStyleCnt="0"/>
      <dgm:spPr/>
    </dgm:pt>
    <dgm:pt modelId="{97088EEE-FE5F-6943-941D-078AD3F9EDC9}" type="pres">
      <dgm:prSet presAssocID="{DB8275E4-63E8-E347-99C1-CD0BAC616948}" presName="node" presStyleLbl="node1" presStyleIdx="5" presStyleCnt="6">
        <dgm:presLayoutVars>
          <dgm:bulletEnabled val="1"/>
        </dgm:presLayoutVars>
      </dgm:prSet>
      <dgm:spPr/>
    </dgm:pt>
  </dgm:ptLst>
  <dgm:cxnLst>
    <dgm:cxn modelId="{D2B7FF00-F079-9844-B869-6A0C19ABFD1B}" srcId="{49841D79-04F2-3B40-8C43-D083B803549F}" destId="{DB8275E4-63E8-E347-99C1-CD0BAC616948}" srcOrd="5" destOrd="0" parTransId="{C37E1B5B-22FB-7D4C-8464-E3D12AC76BB7}" sibTransId="{21652E0E-8DDF-8A49-89FE-20156D58216B}"/>
    <dgm:cxn modelId="{C826F60B-4BEB-DD48-B13C-A60B132B3A0E}" srcId="{49841D79-04F2-3B40-8C43-D083B803549F}" destId="{74CC52E5-DB86-3C44-91E7-F4D39F5C0A9A}" srcOrd="4" destOrd="0" parTransId="{E2E8318D-B9F7-1543-A8A9-631B113F5AAA}" sibTransId="{7F657226-3DED-D14F-80A0-3D25703E2777}"/>
    <dgm:cxn modelId="{02FB4414-F988-164C-AB71-FA8E1A0ED1F4}" type="presOf" srcId="{5743C067-FC0E-3449-8FCF-E6EB43171D2C}" destId="{BBE981E3-122A-B844-8EC7-48573F0331DC}" srcOrd="0" destOrd="0" presId="urn:microsoft.com/office/officeart/2005/8/layout/default"/>
    <dgm:cxn modelId="{3613462B-1296-DF4F-BC89-3593169007A5}" srcId="{49841D79-04F2-3B40-8C43-D083B803549F}" destId="{59698752-BB51-5D4F-933E-0191E99FFCC0}" srcOrd="2" destOrd="0" parTransId="{F1176FED-0610-6D49-BE66-795E71D7E4D9}" sibTransId="{446210D4-3474-9A4D-AD7D-40CF9320FDD0}"/>
    <dgm:cxn modelId="{F7B9044E-6A37-D045-8BE0-0B4229B0BF40}" type="presOf" srcId="{59698752-BB51-5D4F-933E-0191E99FFCC0}" destId="{11AAD859-D1CE-FD48-A028-FDC772B582BE}" srcOrd="0" destOrd="0" presId="urn:microsoft.com/office/officeart/2005/8/layout/default"/>
    <dgm:cxn modelId="{F32AC95A-1CE4-CB40-833E-201BE94BFE0F}" srcId="{49841D79-04F2-3B40-8C43-D083B803549F}" destId="{647F336F-3FCE-CC42-AE5E-56A5297A55ED}" srcOrd="3" destOrd="0" parTransId="{D73C1D3A-EB42-174C-B30D-298B28AF6FB5}" sibTransId="{876B9C3E-A114-AA40-904D-1919E235B005}"/>
    <dgm:cxn modelId="{B1DE3363-093B-3C42-AA3F-473D95399E44}" type="presOf" srcId="{74CC52E5-DB86-3C44-91E7-F4D39F5C0A9A}" destId="{F0C09CBA-6FD1-A146-A246-55805DAC5A6B}" srcOrd="0" destOrd="0" presId="urn:microsoft.com/office/officeart/2005/8/layout/default"/>
    <dgm:cxn modelId="{BC116EC0-AB4A-9542-B2CB-1018BA01E21B}" type="presOf" srcId="{DB8275E4-63E8-E347-99C1-CD0BAC616948}" destId="{97088EEE-FE5F-6943-941D-078AD3F9EDC9}" srcOrd="0" destOrd="0" presId="urn:microsoft.com/office/officeart/2005/8/layout/default"/>
    <dgm:cxn modelId="{80C348C2-3E1F-AE4A-9071-EB31EBC84CAA}" type="presOf" srcId="{49841D79-04F2-3B40-8C43-D083B803549F}" destId="{65EDC14D-8254-604A-BC55-6A3C411CCA55}" srcOrd="0" destOrd="0" presId="urn:microsoft.com/office/officeart/2005/8/layout/default"/>
    <dgm:cxn modelId="{9CE4E6C4-C640-6846-B732-8C39952E8BB5}" srcId="{49841D79-04F2-3B40-8C43-D083B803549F}" destId="{CA91CFB1-6E1C-F447-A8F0-957F1DA368E0}" srcOrd="0" destOrd="0" parTransId="{B3963887-FF94-604A-A126-9426FE327262}" sibTransId="{E22E7316-187A-9B4B-8295-5749A68F6EF0}"/>
    <dgm:cxn modelId="{B5C714C9-8BEC-2541-AA82-23E97AFF9A28}" type="presOf" srcId="{647F336F-3FCE-CC42-AE5E-56A5297A55ED}" destId="{9085DBE7-8C8E-574E-9660-980E1DD7A653}" srcOrd="0" destOrd="0" presId="urn:microsoft.com/office/officeart/2005/8/layout/default"/>
    <dgm:cxn modelId="{75CB0CD1-C744-C14D-A8CE-FFE0173C210D}" srcId="{49841D79-04F2-3B40-8C43-D083B803549F}" destId="{5743C067-FC0E-3449-8FCF-E6EB43171D2C}" srcOrd="1" destOrd="0" parTransId="{FD3D99B7-7E69-AB4A-A809-3C5C2D932D72}" sibTransId="{7E9F7D85-7608-B842-9B48-8D434F168910}"/>
    <dgm:cxn modelId="{DE0E83F0-E6EC-5443-8B24-AAB9089CDDB4}" type="presOf" srcId="{CA91CFB1-6E1C-F447-A8F0-957F1DA368E0}" destId="{14A7D72E-3A65-B545-B3AC-B8FDAB71B95F}" srcOrd="0" destOrd="0" presId="urn:microsoft.com/office/officeart/2005/8/layout/default"/>
    <dgm:cxn modelId="{024BC278-7C58-8946-AFDE-2F6F2862B4A9}" type="presParOf" srcId="{65EDC14D-8254-604A-BC55-6A3C411CCA55}" destId="{14A7D72E-3A65-B545-B3AC-B8FDAB71B95F}" srcOrd="0" destOrd="0" presId="urn:microsoft.com/office/officeart/2005/8/layout/default"/>
    <dgm:cxn modelId="{617FB1B5-8CC3-5D41-BC36-234676BF3F4E}" type="presParOf" srcId="{65EDC14D-8254-604A-BC55-6A3C411CCA55}" destId="{4D58091E-31BC-884E-B42F-C8E669C794DB}" srcOrd="1" destOrd="0" presId="urn:microsoft.com/office/officeart/2005/8/layout/default"/>
    <dgm:cxn modelId="{7C5F2642-23D8-384D-8DC7-ADCFA49D5BDE}" type="presParOf" srcId="{65EDC14D-8254-604A-BC55-6A3C411CCA55}" destId="{BBE981E3-122A-B844-8EC7-48573F0331DC}" srcOrd="2" destOrd="0" presId="urn:microsoft.com/office/officeart/2005/8/layout/default"/>
    <dgm:cxn modelId="{0B613331-BC91-A144-A60A-1A6BB20E21BC}" type="presParOf" srcId="{65EDC14D-8254-604A-BC55-6A3C411CCA55}" destId="{A608FF1E-2516-E64A-9F2F-DA85A686DBB6}" srcOrd="3" destOrd="0" presId="urn:microsoft.com/office/officeart/2005/8/layout/default"/>
    <dgm:cxn modelId="{9CF3C672-8B66-DB45-948D-BF0F2663406A}" type="presParOf" srcId="{65EDC14D-8254-604A-BC55-6A3C411CCA55}" destId="{11AAD859-D1CE-FD48-A028-FDC772B582BE}" srcOrd="4" destOrd="0" presId="urn:microsoft.com/office/officeart/2005/8/layout/default"/>
    <dgm:cxn modelId="{42726189-3D95-6248-9870-216D2715437C}" type="presParOf" srcId="{65EDC14D-8254-604A-BC55-6A3C411CCA55}" destId="{EACA9283-CCFB-F547-90DB-5A91C4EB3F6D}" srcOrd="5" destOrd="0" presId="urn:microsoft.com/office/officeart/2005/8/layout/default"/>
    <dgm:cxn modelId="{54DF3AA7-2708-234C-97EE-80B27E29CA2B}" type="presParOf" srcId="{65EDC14D-8254-604A-BC55-6A3C411CCA55}" destId="{9085DBE7-8C8E-574E-9660-980E1DD7A653}" srcOrd="6" destOrd="0" presId="urn:microsoft.com/office/officeart/2005/8/layout/default"/>
    <dgm:cxn modelId="{9E2ED8E1-2B9D-BD48-9052-5617AC1FC988}" type="presParOf" srcId="{65EDC14D-8254-604A-BC55-6A3C411CCA55}" destId="{07DB3CF5-5CD2-C842-A6C6-1D62C029E133}" srcOrd="7" destOrd="0" presId="urn:microsoft.com/office/officeart/2005/8/layout/default"/>
    <dgm:cxn modelId="{D69A0593-D92B-C544-8DBA-00C68655540C}" type="presParOf" srcId="{65EDC14D-8254-604A-BC55-6A3C411CCA55}" destId="{F0C09CBA-6FD1-A146-A246-55805DAC5A6B}" srcOrd="8" destOrd="0" presId="urn:microsoft.com/office/officeart/2005/8/layout/default"/>
    <dgm:cxn modelId="{73F0C548-712C-FF49-97C1-1DB7503D0B95}" type="presParOf" srcId="{65EDC14D-8254-604A-BC55-6A3C411CCA55}" destId="{F7B28803-75A5-C94C-A633-CA1A5B65CB9A}" srcOrd="9" destOrd="0" presId="urn:microsoft.com/office/officeart/2005/8/layout/default"/>
    <dgm:cxn modelId="{857EB4AF-423D-DF40-BF93-60394B669215}" type="presParOf" srcId="{65EDC14D-8254-604A-BC55-6A3C411CCA55}" destId="{97088EEE-FE5F-6943-941D-078AD3F9EDC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AB8168-390C-9C4C-9F90-5256C9E4C956}" type="doc">
      <dgm:prSet loTypeId="urn:microsoft.com/office/officeart/2005/8/layout/hList1" loCatId="" qsTypeId="urn:microsoft.com/office/officeart/2005/8/quickstyle/simple1" qsCatId="simple" csTypeId="urn:microsoft.com/office/officeart/2005/8/colors/accent1_1" csCatId="accent1" phldr="1"/>
      <dgm:spPr/>
      <dgm:t>
        <a:bodyPr/>
        <a:lstStyle/>
        <a:p>
          <a:endParaRPr lang="en-US"/>
        </a:p>
      </dgm:t>
    </dgm:pt>
    <dgm:pt modelId="{6D2D1D3D-75FC-AF48-AD2B-BFD2680FF5B9}">
      <dgm:prSet custT="1"/>
      <dgm:spPr>
        <a:solidFill>
          <a:srgbClr val="7378B2"/>
        </a:solidFill>
        <a:ln>
          <a:solidFill>
            <a:srgbClr val="7E83C1"/>
          </a:solidFill>
        </a:ln>
      </dgm:spPr>
      <dgm:t>
        <a:bodyPr/>
        <a:lstStyle/>
        <a:p>
          <a:pPr>
            <a:lnSpc>
              <a:spcPct val="100000"/>
            </a:lnSpc>
            <a:spcAft>
              <a:spcPts val="0"/>
            </a:spcAft>
          </a:pPr>
          <a:r>
            <a:rPr lang="en-US" sz="1600" b="1" dirty="0">
              <a:solidFill>
                <a:schemeClr val="bg1"/>
              </a:solidFill>
              <a:latin typeface="Calibri" panose="020F0502020204030204" pitchFamily="34" charset="0"/>
              <a:cs typeface="Calibri" panose="020F0502020204030204" pitchFamily="34" charset="0"/>
            </a:rPr>
            <a:t>Step 3: Refine the definition and measurement framework </a:t>
          </a:r>
          <a:endParaRPr lang="en-US" sz="1600" dirty="0">
            <a:solidFill>
              <a:schemeClr val="bg1"/>
            </a:solidFill>
            <a:latin typeface="Calibri" panose="020F0502020204030204" pitchFamily="34" charset="0"/>
            <a:cs typeface="Calibri" panose="020F0502020204030204" pitchFamily="34" charset="0"/>
          </a:endParaRPr>
        </a:p>
      </dgm:t>
    </dgm:pt>
    <dgm:pt modelId="{AF5A74BA-7ED3-1848-8C4C-091BE0ED49DE}" type="parTrans" cxnId="{64AB8F38-BF4F-D24F-BE5E-B03D259FFC74}">
      <dgm:prSet/>
      <dgm:spPr/>
      <dgm:t>
        <a:bodyPr/>
        <a:lstStyle/>
        <a:p>
          <a:endParaRPr lang="en-US"/>
        </a:p>
      </dgm:t>
    </dgm:pt>
    <dgm:pt modelId="{00DE95DA-6C7B-814A-991F-04AF1849519D}" type="sibTrans" cxnId="{64AB8F38-BF4F-D24F-BE5E-B03D259FFC74}">
      <dgm:prSet/>
      <dgm:spPr>
        <a:solidFill>
          <a:srgbClr val="7378B2"/>
        </a:solidFill>
        <a:ln>
          <a:noFill/>
        </a:ln>
      </dgm:spPr>
      <dgm:t>
        <a:bodyPr/>
        <a:lstStyle/>
        <a:p>
          <a:endParaRPr lang="en-US"/>
        </a:p>
      </dgm:t>
    </dgm:pt>
    <dgm:pt modelId="{DBBFA441-A9E9-4540-8CC3-6CA5CCD102FD}">
      <dgm:prSet custT="1"/>
      <dgm:spPr>
        <a:noFill/>
        <a:ln>
          <a:solidFill>
            <a:srgbClr val="7E83C1"/>
          </a:solidFill>
        </a:ln>
      </dgm:spPr>
      <dgm:t>
        <a:bodyPr/>
        <a:lstStyle/>
        <a:p>
          <a:pPr marL="148590" indent="-148590">
            <a:lnSpc>
              <a:spcPct val="100000"/>
            </a:lnSpc>
            <a:spcBef>
              <a:spcPts val="0"/>
            </a:spcBef>
            <a:spcAft>
              <a:spcPts val="1200"/>
            </a:spcAft>
          </a:pPr>
          <a:r>
            <a:rPr lang="en-US" sz="1500" b="0" dirty="0">
              <a:solidFill>
                <a:schemeClr val="tx1"/>
              </a:solidFill>
              <a:latin typeface="Calibri" panose="020F0502020204030204" pitchFamily="34" charset="0"/>
              <a:cs typeface="Calibri" panose="020F0502020204030204" pitchFamily="34" charset="0"/>
            </a:rPr>
            <a:t>Engage diverse communities </a:t>
          </a:r>
          <a:r>
            <a:rPr lang="en-US" sz="1500" b="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to ensure definition and framework reflect and align with people’s perspectives and experiences</a:t>
          </a:r>
          <a:endParaRPr lang="en-US" sz="1500" b="0" dirty="0">
            <a:solidFill>
              <a:schemeClr val="tx1"/>
            </a:solidFill>
            <a:latin typeface="Calibri" panose="020F0502020204030204" pitchFamily="34" charset="0"/>
            <a:cs typeface="Calibri" panose="020F0502020204030204" pitchFamily="34" charset="0"/>
          </a:endParaRPr>
        </a:p>
      </dgm:t>
    </dgm:pt>
    <dgm:pt modelId="{6BCA9D6C-7DC9-C548-9D5B-86498BCA98E9}" type="parTrans" cxnId="{167F83F5-54C8-2E4E-8D8A-BD7AC43D82D2}">
      <dgm:prSet/>
      <dgm:spPr/>
      <dgm:t>
        <a:bodyPr/>
        <a:lstStyle/>
        <a:p>
          <a:endParaRPr lang="en-US"/>
        </a:p>
      </dgm:t>
    </dgm:pt>
    <dgm:pt modelId="{A7EC28FC-A944-7B40-8E96-15797F55F518}" type="sibTrans" cxnId="{167F83F5-54C8-2E4E-8D8A-BD7AC43D82D2}">
      <dgm:prSet/>
      <dgm:spPr/>
      <dgm:t>
        <a:bodyPr/>
        <a:lstStyle/>
        <a:p>
          <a:endParaRPr lang="en-US"/>
        </a:p>
      </dgm:t>
    </dgm:pt>
    <dgm:pt modelId="{D3F1591D-383F-9A45-88D6-18463336B153}">
      <dgm:prSet custT="1"/>
      <dgm:spPr>
        <a:noFill/>
        <a:ln>
          <a:solidFill>
            <a:srgbClr val="7E83C1"/>
          </a:solidFill>
        </a:ln>
      </dgm:spPr>
      <dgm:t>
        <a:bodyPr/>
        <a:lstStyle/>
        <a:p>
          <a:pPr marL="148590" indent="-148590">
            <a:lnSpc>
              <a:spcPct val="100000"/>
            </a:lnSpc>
            <a:spcBef>
              <a:spcPts val="0"/>
            </a:spcBef>
            <a:spcAft>
              <a:spcPts val="1200"/>
            </a:spcAft>
          </a:pPr>
          <a:r>
            <a:rPr lang="en-US" sz="1500" b="0" dirty="0">
              <a:solidFill>
                <a:schemeClr val="tx1"/>
              </a:solidFill>
              <a:latin typeface="Calibri" panose="020F0502020204030204" pitchFamily="34" charset="0"/>
              <a:cs typeface="Calibri" panose="020F0502020204030204" pitchFamily="34" charset="0"/>
            </a:rPr>
            <a:t>Consider context-specific modifications with one group (e.g., trans men or individuals with physical disabilities)</a:t>
          </a:r>
        </a:p>
      </dgm:t>
    </dgm:pt>
    <dgm:pt modelId="{AE4832BA-4522-5843-B43D-306043EB1308}" type="parTrans" cxnId="{28F3A75F-78D0-EB4F-8650-29C0393B35D0}">
      <dgm:prSet/>
      <dgm:spPr/>
      <dgm:t>
        <a:bodyPr/>
        <a:lstStyle/>
        <a:p>
          <a:endParaRPr lang="en-US"/>
        </a:p>
      </dgm:t>
    </dgm:pt>
    <dgm:pt modelId="{33A2E6A6-6FB4-6B42-9503-051EDF9C2AE9}" type="sibTrans" cxnId="{28F3A75F-78D0-EB4F-8650-29C0393B35D0}">
      <dgm:prSet/>
      <dgm:spPr/>
      <dgm:t>
        <a:bodyPr/>
        <a:lstStyle/>
        <a:p>
          <a:endParaRPr lang="en-US"/>
        </a:p>
      </dgm:t>
    </dgm:pt>
    <dgm:pt modelId="{CF332956-FEE4-3F4D-8129-C55BBFF818B3}">
      <dgm:prSet custT="1"/>
      <dgm:spPr>
        <a:solidFill>
          <a:srgbClr val="426CBB"/>
        </a:solidFill>
        <a:ln>
          <a:solidFill>
            <a:srgbClr val="426CBB"/>
          </a:solidFill>
        </a:ln>
      </dgm:spPr>
      <dgm:t>
        <a:bodyPr/>
        <a:lstStyle/>
        <a:p>
          <a:pPr>
            <a:lnSpc>
              <a:spcPct val="100000"/>
            </a:lnSpc>
            <a:spcAft>
              <a:spcPts val="0"/>
            </a:spcAft>
          </a:pPr>
          <a:r>
            <a:rPr lang="en-US" sz="1600" b="1" dirty="0">
              <a:solidFill>
                <a:schemeClr val="bg1"/>
              </a:solidFill>
              <a:latin typeface="Calibri" panose="020F0502020204030204" pitchFamily="34" charset="0"/>
              <a:cs typeface="Calibri" panose="020F0502020204030204" pitchFamily="34" charset="0"/>
            </a:rPr>
            <a:t>Step 4: Draft a preliminary instrument</a:t>
          </a:r>
        </a:p>
      </dgm:t>
    </dgm:pt>
    <dgm:pt modelId="{B0007E19-C394-FE48-9506-D4EF16122C19}" type="parTrans" cxnId="{BCF18100-B23B-1D42-8C30-9A55575677B1}">
      <dgm:prSet/>
      <dgm:spPr/>
      <dgm:t>
        <a:bodyPr/>
        <a:lstStyle/>
        <a:p>
          <a:endParaRPr lang="en-US"/>
        </a:p>
      </dgm:t>
    </dgm:pt>
    <dgm:pt modelId="{41FE1579-D26A-3E4C-B5B6-D9096FB7287D}" type="sibTrans" cxnId="{BCF18100-B23B-1D42-8C30-9A55575677B1}">
      <dgm:prSet/>
      <dgm:spPr>
        <a:solidFill>
          <a:srgbClr val="0064A9"/>
        </a:solidFill>
        <a:ln>
          <a:noFill/>
        </a:ln>
      </dgm:spPr>
      <dgm:t>
        <a:bodyPr/>
        <a:lstStyle/>
        <a:p>
          <a:endParaRPr lang="en-US"/>
        </a:p>
      </dgm:t>
    </dgm:pt>
    <dgm:pt modelId="{42C45A2B-1D98-2B4D-832C-62202652245A}">
      <dgm:prSet custT="1"/>
      <dgm:spPr>
        <a:noFill/>
        <a:ln>
          <a:solidFill>
            <a:srgbClr val="426CBB"/>
          </a:solidFill>
        </a:ln>
      </dgm:spPr>
      <dgm:t>
        <a:bodyPr/>
        <a:lstStyle/>
        <a:p>
          <a:pPr marL="148590" indent="-148590">
            <a:lnSpc>
              <a:spcPct val="100000"/>
            </a:lnSpc>
            <a:spcBef>
              <a:spcPts val="0"/>
            </a:spcBef>
            <a:spcAft>
              <a:spcPts val="1200"/>
            </a:spcAft>
          </a:pPr>
          <a:r>
            <a:rPr lang="en-US" sz="1500" dirty="0">
              <a:solidFill>
                <a:schemeClr val="tx1"/>
              </a:solidFill>
              <a:latin typeface="Calibri" panose="020F0502020204030204" pitchFamily="34" charset="0"/>
              <a:cs typeface="Calibri" panose="020F0502020204030204" pitchFamily="34" charset="0"/>
            </a:rPr>
            <a:t>Generate items </a:t>
          </a:r>
          <a:r>
            <a:rPr lang="en-US" sz="15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with </a:t>
          </a:r>
          <a:r>
            <a:rPr lang="en-US" sz="1500" dirty="0">
              <a:solidFill>
                <a:schemeClr val="tx1"/>
              </a:solidFill>
              <a:latin typeface="Calibri" panose="020F0502020204030204" pitchFamily="34" charset="0"/>
              <a:ea typeface="Calibri" panose="020F0502020204030204" pitchFamily="34" charset="0"/>
              <a:cs typeface="Calibri" panose="020F0502020204030204" pitchFamily="34" charset="0"/>
            </a:rPr>
            <a:t>g</a:t>
          </a: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uidance from measurement experts, SREH technical experts, and community members</a:t>
          </a:r>
          <a:endParaRPr lang="en-US" sz="1500" dirty="0">
            <a:solidFill>
              <a:schemeClr val="tx1"/>
            </a:solidFill>
            <a:latin typeface="Calibri" panose="020F0502020204030204" pitchFamily="34" charset="0"/>
            <a:cs typeface="Calibri" panose="020F0502020204030204" pitchFamily="34" charset="0"/>
          </a:endParaRPr>
        </a:p>
      </dgm:t>
    </dgm:pt>
    <dgm:pt modelId="{6973148C-4D24-A347-8D48-DDF04D700258}" type="parTrans" cxnId="{8343EA74-61BE-9D4B-B5DD-4384D71D6BAB}">
      <dgm:prSet/>
      <dgm:spPr/>
      <dgm:t>
        <a:bodyPr/>
        <a:lstStyle/>
        <a:p>
          <a:endParaRPr lang="en-US"/>
        </a:p>
      </dgm:t>
    </dgm:pt>
    <dgm:pt modelId="{4D7F7991-3AAE-E445-ABA1-0972594A19F2}" type="sibTrans" cxnId="{8343EA74-61BE-9D4B-B5DD-4384D71D6BAB}">
      <dgm:prSet/>
      <dgm:spPr/>
      <dgm:t>
        <a:bodyPr/>
        <a:lstStyle/>
        <a:p>
          <a:endParaRPr lang="en-US"/>
        </a:p>
      </dgm:t>
    </dgm:pt>
    <dgm:pt modelId="{4670473A-81E2-CD4E-9601-3CCA0E5FA16B}">
      <dgm:prSet custT="1"/>
      <dgm:spPr>
        <a:noFill/>
        <a:ln>
          <a:solidFill>
            <a:srgbClr val="426CBB"/>
          </a:solidFill>
        </a:ln>
      </dgm:spPr>
      <dgm:t>
        <a:bodyPr/>
        <a:lstStyle/>
        <a:p>
          <a:pPr marL="148590" indent="-148590">
            <a:lnSpc>
              <a:spcPct val="100000"/>
            </a:lnSpc>
            <a:spcBef>
              <a:spcPts val="0"/>
            </a:spcBef>
            <a:spcAft>
              <a:spcPts val="1200"/>
            </a:spcAft>
          </a:pPr>
          <a:r>
            <a:rPr lang="en-US" sz="1500" dirty="0">
              <a:solidFill>
                <a:schemeClr val="tx1"/>
              </a:solidFill>
              <a:latin typeface="Calibri" panose="020F0502020204030204" pitchFamily="34" charset="0"/>
              <a:cs typeface="Calibri" panose="020F0502020204030204" pitchFamily="34" charset="0"/>
            </a:rPr>
            <a:t>Conduct cognitive interviews </a:t>
          </a:r>
          <a:r>
            <a:rPr lang="en-US" sz="1500" b="0" dirty="0">
              <a:solidFill>
                <a:schemeClr val="tx1"/>
              </a:solidFill>
              <a:latin typeface="Calibri" panose="020F0502020204030204" pitchFamily="34" charset="0"/>
              <a:ea typeface="Yu Mincho" panose="02020400000000000000" pitchFamily="18" charset="-128"/>
              <a:cs typeface="Arial" panose="020B0604020202020204" pitchFamily="34" charset="0"/>
            </a:rPr>
            <a:t>to test items for clarity, equivalence, and comprehensiveness</a:t>
          </a:r>
          <a:endParaRPr lang="en-US" sz="1500" dirty="0">
            <a:solidFill>
              <a:schemeClr val="tx1"/>
            </a:solidFill>
            <a:latin typeface="Calibri" panose="020F0502020204030204" pitchFamily="34" charset="0"/>
            <a:cs typeface="Calibri" panose="020F0502020204030204" pitchFamily="34" charset="0"/>
          </a:endParaRPr>
        </a:p>
      </dgm:t>
    </dgm:pt>
    <dgm:pt modelId="{4B79BBC3-E30B-3F4D-BB58-48C458277A50}" type="parTrans" cxnId="{C8976FFF-EA90-FA4F-82D3-1BBE0FC6338E}">
      <dgm:prSet/>
      <dgm:spPr/>
      <dgm:t>
        <a:bodyPr/>
        <a:lstStyle/>
        <a:p>
          <a:endParaRPr lang="en-US"/>
        </a:p>
      </dgm:t>
    </dgm:pt>
    <dgm:pt modelId="{EA448D5D-A0AB-094A-A1A7-A2F99CF00C2A}" type="sibTrans" cxnId="{C8976FFF-EA90-FA4F-82D3-1BBE0FC6338E}">
      <dgm:prSet/>
      <dgm:spPr/>
      <dgm:t>
        <a:bodyPr/>
        <a:lstStyle/>
        <a:p>
          <a:endParaRPr lang="en-US"/>
        </a:p>
      </dgm:t>
    </dgm:pt>
    <dgm:pt modelId="{818D681E-B69F-1941-BAED-E9FD1D4ECE93}">
      <dgm:prSet custT="1"/>
      <dgm:spPr>
        <a:solidFill>
          <a:srgbClr val="5CABB5"/>
        </a:solidFill>
        <a:ln>
          <a:solidFill>
            <a:srgbClr val="5CABB5"/>
          </a:solidFill>
        </a:ln>
      </dgm:spPr>
      <dgm:t>
        <a:bodyPr/>
        <a:lstStyle/>
        <a:p>
          <a:pPr>
            <a:lnSpc>
              <a:spcPct val="100000"/>
            </a:lnSpc>
            <a:spcAft>
              <a:spcPts val="0"/>
            </a:spcAft>
          </a:pPr>
          <a:r>
            <a:rPr lang="en-US" sz="1600" b="1" dirty="0">
              <a:solidFill>
                <a:schemeClr val="bg1"/>
              </a:solidFill>
              <a:latin typeface="Calibri" panose="020F0502020204030204" pitchFamily="34" charset="0"/>
              <a:cs typeface="Calibri" panose="020F0502020204030204" pitchFamily="34" charset="0"/>
            </a:rPr>
            <a:t>Step 5: Test and refine the instrument and develop recommendations for use</a:t>
          </a:r>
        </a:p>
      </dgm:t>
    </dgm:pt>
    <dgm:pt modelId="{B9B28BB9-98C4-2249-9A0E-1EC075A0F01E}" type="parTrans" cxnId="{FE96AD07-3284-674B-BD38-507B72714EB6}">
      <dgm:prSet/>
      <dgm:spPr/>
      <dgm:t>
        <a:bodyPr/>
        <a:lstStyle/>
        <a:p>
          <a:endParaRPr lang="en-US"/>
        </a:p>
      </dgm:t>
    </dgm:pt>
    <dgm:pt modelId="{4B63883D-7252-EA49-92FC-E3B69431B69A}" type="sibTrans" cxnId="{FE96AD07-3284-674B-BD38-507B72714EB6}">
      <dgm:prSet/>
      <dgm:spPr/>
      <dgm:t>
        <a:bodyPr/>
        <a:lstStyle/>
        <a:p>
          <a:endParaRPr lang="en-US"/>
        </a:p>
      </dgm:t>
    </dgm:pt>
    <dgm:pt modelId="{536034BF-3D69-D94C-B27E-110CAB514FFB}">
      <dgm:prSet custT="1"/>
      <dgm:spPr>
        <a:noFill/>
        <a:ln>
          <a:solidFill>
            <a:srgbClr val="5CABB5"/>
          </a:solidFill>
        </a:ln>
      </dgm:spPr>
      <dgm:t>
        <a:bodyPr/>
        <a:lstStyle/>
        <a:p>
          <a:pPr marL="148590" indent="-148590">
            <a:lnSpc>
              <a:spcPct val="100000"/>
            </a:lnSpc>
            <a:spcBef>
              <a:spcPts val="0"/>
            </a:spcBef>
            <a:spcAft>
              <a:spcPts val="1200"/>
            </a:spcAft>
          </a:pPr>
          <a:r>
            <a:rPr lang="en-US" sz="1500" dirty="0">
              <a:solidFill>
                <a:schemeClr val="tx1"/>
              </a:solidFill>
              <a:latin typeface="Calibri" panose="020F0502020204030204" pitchFamily="34" charset="0"/>
              <a:cs typeface="Calibri" panose="020F0502020204030204" pitchFamily="34" charset="0"/>
            </a:rPr>
            <a:t>Conduct validity and reliability testing of the item pools with large, diverse participant pool</a:t>
          </a:r>
        </a:p>
      </dgm:t>
    </dgm:pt>
    <dgm:pt modelId="{94987264-9C7D-C04E-8A06-1C26615F0DD9}" type="parTrans" cxnId="{5BCA9317-5D4C-E741-B3ED-504E219D8D05}">
      <dgm:prSet/>
      <dgm:spPr/>
      <dgm:t>
        <a:bodyPr/>
        <a:lstStyle/>
        <a:p>
          <a:endParaRPr lang="en-US"/>
        </a:p>
      </dgm:t>
    </dgm:pt>
    <dgm:pt modelId="{C4406BFA-5CE2-0F45-BEA3-88BA6E606972}" type="sibTrans" cxnId="{5BCA9317-5D4C-E741-B3ED-504E219D8D05}">
      <dgm:prSet/>
      <dgm:spPr/>
      <dgm:t>
        <a:bodyPr/>
        <a:lstStyle/>
        <a:p>
          <a:endParaRPr lang="en-US"/>
        </a:p>
      </dgm:t>
    </dgm:pt>
    <dgm:pt modelId="{1915973E-8F72-C549-BE25-9766615B1681}">
      <dgm:prSet custT="1"/>
      <dgm:spPr>
        <a:noFill/>
        <a:ln>
          <a:solidFill>
            <a:srgbClr val="5CABB5"/>
          </a:solidFill>
        </a:ln>
      </dgm:spPr>
      <dgm:t>
        <a:bodyPr/>
        <a:lstStyle/>
        <a:p>
          <a:pPr marL="148590" indent="-148590">
            <a:lnSpc>
              <a:spcPct val="100000"/>
            </a:lnSpc>
            <a:spcBef>
              <a:spcPts val="0"/>
            </a:spcBef>
            <a:spcAft>
              <a:spcPts val="1200"/>
            </a:spcAft>
          </a:pPr>
          <a:r>
            <a:rPr lang="en-US" sz="1500" dirty="0">
              <a:solidFill>
                <a:schemeClr val="tx1"/>
              </a:solidFill>
              <a:latin typeface="Calibri" panose="020F0502020204030204" pitchFamily="34" charset="0"/>
              <a:cs typeface="Calibri" panose="020F0502020204030204" pitchFamily="34" charset="0"/>
            </a:rPr>
            <a:t>Develop guidelines and best practices for dissemination and implementation</a:t>
          </a:r>
        </a:p>
      </dgm:t>
    </dgm:pt>
    <dgm:pt modelId="{FEE44D25-5BBA-7E4D-B266-C8C0D76F1857}" type="parTrans" cxnId="{FAFCE16B-A017-3747-BAA9-C8C8E7031D7F}">
      <dgm:prSet/>
      <dgm:spPr/>
      <dgm:t>
        <a:bodyPr/>
        <a:lstStyle/>
        <a:p>
          <a:endParaRPr lang="en-US"/>
        </a:p>
      </dgm:t>
    </dgm:pt>
    <dgm:pt modelId="{A59B82C0-5371-A44A-A112-EC959EEE0BC7}" type="sibTrans" cxnId="{FAFCE16B-A017-3747-BAA9-C8C8E7031D7F}">
      <dgm:prSet/>
      <dgm:spPr/>
      <dgm:t>
        <a:bodyPr/>
        <a:lstStyle/>
        <a:p>
          <a:endParaRPr lang="en-US"/>
        </a:p>
      </dgm:t>
    </dgm:pt>
    <dgm:pt modelId="{63E19773-F039-8741-A013-C61C32B0E766}">
      <dgm:prSet custT="1"/>
      <dgm:spPr>
        <a:noFill/>
        <a:ln>
          <a:solidFill>
            <a:srgbClr val="5CABB5"/>
          </a:solidFill>
        </a:ln>
      </dgm:spPr>
      <dgm:t>
        <a:bodyPr/>
        <a:lstStyle/>
        <a:p>
          <a:pPr marL="148590" indent="-148590">
            <a:lnSpc>
              <a:spcPct val="100000"/>
            </a:lnSpc>
            <a:spcBef>
              <a:spcPts val="0"/>
            </a:spcBef>
            <a:spcAft>
              <a:spcPts val="1200"/>
            </a:spcAft>
          </a:pPr>
          <a:r>
            <a:rPr lang="en-US" sz="1500" dirty="0">
              <a:solidFill>
                <a:schemeClr val="tx1"/>
              </a:solidFill>
              <a:latin typeface="Calibri" panose="020F0502020204030204" pitchFamily="34" charset="0"/>
              <a:cs typeface="Calibri" panose="020F0502020204030204" pitchFamily="34" charset="0"/>
            </a:rPr>
            <a:t>Conduct stakeholder and community engagement</a:t>
          </a:r>
        </a:p>
      </dgm:t>
    </dgm:pt>
    <dgm:pt modelId="{31C06608-C557-0E4C-90ED-D664AC9732A0}" type="parTrans" cxnId="{894F4588-CD96-4446-BFFF-B8FA1E9F9364}">
      <dgm:prSet/>
      <dgm:spPr/>
      <dgm:t>
        <a:bodyPr/>
        <a:lstStyle/>
        <a:p>
          <a:endParaRPr lang="en-US"/>
        </a:p>
      </dgm:t>
    </dgm:pt>
    <dgm:pt modelId="{5F6D0D6A-69F5-DD4A-AB30-7A45727807B0}" type="sibTrans" cxnId="{894F4588-CD96-4446-BFFF-B8FA1E9F9364}">
      <dgm:prSet/>
      <dgm:spPr/>
      <dgm:t>
        <a:bodyPr/>
        <a:lstStyle/>
        <a:p>
          <a:endParaRPr lang="en-US"/>
        </a:p>
      </dgm:t>
    </dgm:pt>
    <dgm:pt modelId="{E8748EAF-1041-7F4A-A28B-014822F37068}" type="pres">
      <dgm:prSet presAssocID="{78AB8168-390C-9C4C-9F90-5256C9E4C956}" presName="Name0" presStyleCnt="0">
        <dgm:presLayoutVars>
          <dgm:dir/>
          <dgm:animLvl val="lvl"/>
          <dgm:resizeHandles val="exact"/>
        </dgm:presLayoutVars>
      </dgm:prSet>
      <dgm:spPr/>
    </dgm:pt>
    <dgm:pt modelId="{A1A68FE4-A1C6-2F49-842B-E8388E6927B7}" type="pres">
      <dgm:prSet presAssocID="{6D2D1D3D-75FC-AF48-AD2B-BFD2680FF5B9}" presName="composite" presStyleCnt="0"/>
      <dgm:spPr/>
    </dgm:pt>
    <dgm:pt modelId="{24FD8194-A307-D046-BB6B-0E781EC718CB}" type="pres">
      <dgm:prSet presAssocID="{6D2D1D3D-75FC-AF48-AD2B-BFD2680FF5B9}" presName="parTx" presStyleLbl="alignNode1" presStyleIdx="0" presStyleCnt="3">
        <dgm:presLayoutVars>
          <dgm:chMax val="0"/>
          <dgm:chPref val="0"/>
          <dgm:bulletEnabled val="1"/>
        </dgm:presLayoutVars>
      </dgm:prSet>
      <dgm:spPr/>
    </dgm:pt>
    <dgm:pt modelId="{75318FD2-9D26-0A47-BDDE-F491CA3DD138}" type="pres">
      <dgm:prSet presAssocID="{6D2D1D3D-75FC-AF48-AD2B-BFD2680FF5B9}" presName="desTx" presStyleLbl="alignAccFollowNode1" presStyleIdx="0" presStyleCnt="3">
        <dgm:presLayoutVars>
          <dgm:bulletEnabled val="1"/>
        </dgm:presLayoutVars>
      </dgm:prSet>
      <dgm:spPr/>
    </dgm:pt>
    <dgm:pt modelId="{909D3DB2-8C85-B24E-A365-B969D9CCB878}" type="pres">
      <dgm:prSet presAssocID="{00DE95DA-6C7B-814A-991F-04AF1849519D}" presName="space" presStyleCnt="0"/>
      <dgm:spPr/>
    </dgm:pt>
    <dgm:pt modelId="{3FAC54AD-45E9-9A45-A282-6CFB518FAA8D}" type="pres">
      <dgm:prSet presAssocID="{CF332956-FEE4-3F4D-8129-C55BBFF818B3}" presName="composite" presStyleCnt="0"/>
      <dgm:spPr/>
    </dgm:pt>
    <dgm:pt modelId="{451BE59C-7A69-2746-8CBB-5D8C48109525}" type="pres">
      <dgm:prSet presAssocID="{CF332956-FEE4-3F4D-8129-C55BBFF818B3}" presName="parTx" presStyleLbl="alignNode1" presStyleIdx="1" presStyleCnt="3">
        <dgm:presLayoutVars>
          <dgm:chMax val="0"/>
          <dgm:chPref val="0"/>
          <dgm:bulletEnabled val="1"/>
        </dgm:presLayoutVars>
      </dgm:prSet>
      <dgm:spPr/>
    </dgm:pt>
    <dgm:pt modelId="{73E10372-4E07-004B-8286-E58E7FE8EC8B}" type="pres">
      <dgm:prSet presAssocID="{CF332956-FEE4-3F4D-8129-C55BBFF818B3}" presName="desTx" presStyleLbl="alignAccFollowNode1" presStyleIdx="1" presStyleCnt="3">
        <dgm:presLayoutVars>
          <dgm:bulletEnabled val="1"/>
        </dgm:presLayoutVars>
      </dgm:prSet>
      <dgm:spPr/>
    </dgm:pt>
    <dgm:pt modelId="{A9D9B8FF-50A9-5448-843A-30D76228C289}" type="pres">
      <dgm:prSet presAssocID="{41FE1579-D26A-3E4C-B5B6-D9096FB7287D}" presName="space" presStyleCnt="0"/>
      <dgm:spPr/>
    </dgm:pt>
    <dgm:pt modelId="{257DECC0-53DE-FF4C-ABF5-565DDF6C16B7}" type="pres">
      <dgm:prSet presAssocID="{818D681E-B69F-1941-BAED-E9FD1D4ECE93}" presName="composite" presStyleCnt="0"/>
      <dgm:spPr/>
    </dgm:pt>
    <dgm:pt modelId="{CCACDA6A-B812-164D-A64C-CF76AA49F7FE}" type="pres">
      <dgm:prSet presAssocID="{818D681E-B69F-1941-BAED-E9FD1D4ECE93}" presName="parTx" presStyleLbl="alignNode1" presStyleIdx="2" presStyleCnt="3">
        <dgm:presLayoutVars>
          <dgm:chMax val="0"/>
          <dgm:chPref val="0"/>
          <dgm:bulletEnabled val="1"/>
        </dgm:presLayoutVars>
      </dgm:prSet>
      <dgm:spPr/>
    </dgm:pt>
    <dgm:pt modelId="{9BCB85BC-C69A-3744-B135-A26CBB82AFFB}" type="pres">
      <dgm:prSet presAssocID="{818D681E-B69F-1941-BAED-E9FD1D4ECE93}" presName="desTx" presStyleLbl="alignAccFollowNode1" presStyleIdx="2" presStyleCnt="3">
        <dgm:presLayoutVars>
          <dgm:bulletEnabled val="1"/>
        </dgm:presLayoutVars>
      </dgm:prSet>
      <dgm:spPr/>
    </dgm:pt>
  </dgm:ptLst>
  <dgm:cxnLst>
    <dgm:cxn modelId="{BCF18100-B23B-1D42-8C30-9A55575677B1}" srcId="{78AB8168-390C-9C4C-9F90-5256C9E4C956}" destId="{CF332956-FEE4-3F4D-8129-C55BBFF818B3}" srcOrd="1" destOrd="0" parTransId="{B0007E19-C394-FE48-9506-D4EF16122C19}" sibTransId="{41FE1579-D26A-3E4C-B5B6-D9096FB7287D}"/>
    <dgm:cxn modelId="{FE96AD07-3284-674B-BD38-507B72714EB6}" srcId="{78AB8168-390C-9C4C-9F90-5256C9E4C956}" destId="{818D681E-B69F-1941-BAED-E9FD1D4ECE93}" srcOrd="2" destOrd="0" parTransId="{B9B28BB9-98C4-2249-9A0E-1EC075A0F01E}" sibTransId="{4B63883D-7252-EA49-92FC-E3B69431B69A}"/>
    <dgm:cxn modelId="{5BCA9317-5D4C-E741-B3ED-504E219D8D05}" srcId="{818D681E-B69F-1941-BAED-E9FD1D4ECE93}" destId="{536034BF-3D69-D94C-B27E-110CAB514FFB}" srcOrd="0" destOrd="0" parTransId="{94987264-9C7D-C04E-8A06-1C26615F0DD9}" sibTransId="{C4406BFA-5CE2-0F45-BEA3-88BA6E606972}"/>
    <dgm:cxn modelId="{B107A017-8101-8D4B-8EB2-40EBE8F290E6}" type="presOf" srcId="{1915973E-8F72-C549-BE25-9766615B1681}" destId="{9BCB85BC-C69A-3744-B135-A26CBB82AFFB}" srcOrd="0" destOrd="2" presId="urn:microsoft.com/office/officeart/2005/8/layout/hList1"/>
    <dgm:cxn modelId="{9FAF7F1E-FB65-8E47-8F85-DB92FDDF407C}" type="presOf" srcId="{CF332956-FEE4-3F4D-8129-C55BBFF818B3}" destId="{451BE59C-7A69-2746-8CBB-5D8C48109525}" srcOrd="0" destOrd="0" presId="urn:microsoft.com/office/officeart/2005/8/layout/hList1"/>
    <dgm:cxn modelId="{371AF930-5B20-0F43-BD76-37712F622C39}" type="presOf" srcId="{536034BF-3D69-D94C-B27E-110CAB514FFB}" destId="{9BCB85BC-C69A-3744-B135-A26CBB82AFFB}" srcOrd="0" destOrd="0" presId="urn:microsoft.com/office/officeart/2005/8/layout/hList1"/>
    <dgm:cxn modelId="{7C41C432-5594-7043-974F-C2566286ABB2}" type="presOf" srcId="{D3F1591D-383F-9A45-88D6-18463336B153}" destId="{75318FD2-9D26-0A47-BDDE-F491CA3DD138}" srcOrd="0" destOrd="1" presId="urn:microsoft.com/office/officeart/2005/8/layout/hList1"/>
    <dgm:cxn modelId="{64AB8F38-BF4F-D24F-BE5E-B03D259FFC74}" srcId="{78AB8168-390C-9C4C-9F90-5256C9E4C956}" destId="{6D2D1D3D-75FC-AF48-AD2B-BFD2680FF5B9}" srcOrd="0" destOrd="0" parTransId="{AF5A74BA-7ED3-1848-8C4C-091BE0ED49DE}" sibTransId="{00DE95DA-6C7B-814A-991F-04AF1849519D}"/>
    <dgm:cxn modelId="{AC3FFA48-FE14-AD46-90EE-D673274E8C6F}" type="presOf" srcId="{4670473A-81E2-CD4E-9601-3CCA0E5FA16B}" destId="{73E10372-4E07-004B-8286-E58E7FE8EC8B}" srcOrd="0" destOrd="1" presId="urn:microsoft.com/office/officeart/2005/8/layout/hList1"/>
    <dgm:cxn modelId="{0D68A651-4B60-424D-AFE8-992F9F6A3608}" type="presOf" srcId="{818D681E-B69F-1941-BAED-E9FD1D4ECE93}" destId="{CCACDA6A-B812-164D-A64C-CF76AA49F7FE}" srcOrd="0" destOrd="0" presId="urn:microsoft.com/office/officeart/2005/8/layout/hList1"/>
    <dgm:cxn modelId="{322AEB5A-9CDA-F34D-8E91-937F57D45DB5}" type="presOf" srcId="{6D2D1D3D-75FC-AF48-AD2B-BFD2680FF5B9}" destId="{24FD8194-A307-D046-BB6B-0E781EC718CB}" srcOrd="0" destOrd="0" presId="urn:microsoft.com/office/officeart/2005/8/layout/hList1"/>
    <dgm:cxn modelId="{28F3A75F-78D0-EB4F-8650-29C0393B35D0}" srcId="{6D2D1D3D-75FC-AF48-AD2B-BFD2680FF5B9}" destId="{D3F1591D-383F-9A45-88D6-18463336B153}" srcOrd="1" destOrd="0" parTransId="{AE4832BA-4522-5843-B43D-306043EB1308}" sibTransId="{33A2E6A6-6FB4-6B42-9503-051EDF9C2AE9}"/>
    <dgm:cxn modelId="{FAFCE16B-A017-3747-BAA9-C8C8E7031D7F}" srcId="{818D681E-B69F-1941-BAED-E9FD1D4ECE93}" destId="{1915973E-8F72-C549-BE25-9766615B1681}" srcOrd="2" destOrd="0" parTransId="{FEE44D25-5BBA-7E4D-B266-C8C0D76F1857}" sibTransId="{A59B82C0-5371-A44A-A112-EC959EEE0BC7}"/>
    <dgm:cxn modelId="{8343EA74-61BE-9D4B-B5DD-4384D71D6BAB}" srcId="{CF332956-FEE4-3F4D-8129-C55BBFF818B3}" destId="{42C45A2B-1D98-2B4D-832C-62202652245A}" srcOrd="0" destOrd="0" parTransId="{6973148C-4D24-A347-8D48-DDF04D700258}" sibTransId="{4D7F7991-3AAE-E445-ABA1-0972594A19F2}"/>
    <dgm:cxn modelId="{894F4588-CD96-4446-BFFF-B8FA1E9F9364}" srcId="{818D681E-B69F-1941-BAED-E9FD1D4ECE93}" destId="{63E19773-F039-8741-A013-C61C32B0E766}" srcOrd="1" destOrd="0" parTransId="{31C06608-C557-0E4C-90ED-D664AC9732A0}" sibTransId="{5F6D0D6A-69F5-DD4A-AB30-7A45727807B0}"/>
    <dgm:cxn modelId="{6716AC8B-B395-8E4B-9626-62F5B3295249}" type="presOf" srcId="{DBBFA441-A9E9-4540-8CC3-6CA5CCD102FD}" destId="{75318FD2-9D26-0A47-BDDE-F491CA3DD138}" srcOrd="0" destOrd="0" presId="urn:microsoft.com/office/officeart/2005/8/layout/hList1"/>
    <dgm:cxn modelId="{14526B8F-A875-3042-BC77-8E6885048F51}" type="presOf" srcId="{42C45A2B-1D98-2B4D-832C-62202652245A}" destId="{73E10372-4E07-004B-8286-E58E7FE8EC8B}" srcOrd="0" destOrd="0" presId="urn:microsoft.com/office/officeart/2005/8/layout/hList1"/>
    <dgm:cxn modelId="{70CFADB5-6E05-5944-AA71-50219EB7B97D}" type="presOf" srcId="{63E19773-F039-8741-A013-C61C32B0E766}" destId="{9BCB85BC-C69A-3744-B135-A26CBB82AFFB}" srcOrd="0" destOrd="1" presId="urn:microsoft.com/office/officeart/2005/8/layout/hList1"/>
    <dgm:cxn modelId="{9A707CD2-4373-B04D-ADB3-ED640D1FBCED}" type="presOf" srcId="{78AB8168-390C-9C4C-9F90-5256C9E4C956}" destId="{E8748EAF-1041-7F4A-A28B-014822F37068}" srcOrd="0" destOrd="0" presId="urn:microsoft.com/office/officeart/2005/8/layout/hList1"/>
    <dgm:cxn modelId="{167F83F5-54C8-2E4E-8D8A-BD7AC43D82D2}" srcId="{6D2D1D3D-75FC-AF48-AD2B-BFD2680FF5B9}" destId="{DBBFA441-A9E9-4540-8CC3-6CA5CCD102FD}" srcOrd="0" destOrd="0" parTransId="{6BCA9D6C-7DC9-C548-9D5B-86498BCA98E9}" sibTransId="{A7EC28FC-A944-7B40-8E96-15797F55F518}"/>
    <dgm:cxn modelId="{C8976FFF-EA90-FA4F-82D3-1BBE0FC6338E}" srcId="{CF332956-FEE4-3F4D-8129-C55BBFF818B3}" destId="{4670473A-81E2-CD4E-9601-3CCA0E5FA16B}" srcOrd="1" destOrd="0" parTransId="{4B79BBC3-E30B-3F4D-BB58-48C458277A50}" sibTransId="{EA448D5D-A0AB-094A-A1A7-A2F99CF00C2A}"/>
    <dgm:cxn modelId="{206CAB5B-C53A-024D-9A08-470A71D7D148}" type="presParOf" srcId="{E8748EAF-1041-7F4A-A28B-014822F37068}" destId="{A1A68FE4-A1C6-2F49-842B-E8388E6927B7}" srcOrd="0" destOrd="0" presId="urn:microsoft.com/office/officeart/2005/8/layout/hList1"/>
    <dgm:cxn modelId="{EC71B856-4DCD-1E49-A752-FC900A84E673}" type="presParOf" srcId="{A1A68FE4-A1C6-2F49-842B-E8388E6927B7}" destId="{24FD8194-A307-D046-BB6B-0E781EC718CB}" srcOrd="0" destOrd="0" presId="urn:microsoft.com/office/officeart/2005/8/layout/hList1"/>
    <dgm:cxn modelId="{430563C3-A963-744F-9388-0B3B469D3631}" type="presParOf" srcId="{A1A68FE4-A1C6-2F49-842B-E8388E6927B7}" destId="{75318FD2-9D26-0A47-BDDE-F491CA3DD138}" srcOrd="1" destOrd="0" presId="urn:microsoft.com/office/officeart/2005/8/layout/hList1"/>
    <dgm:cxn modelId="{65C9032D-3A1B-8A41-9B9C-1AB532C62F97}" type="presParOf" srcId="{E8748EAF-1041-7F4A-A28B-014822F37068}" destId="{909D3DB2-8C85-B24E-A365-B969D9CCB878}" srcOrd="1" destOrd="0" presId="urn:microsoft.com/office/officeart/2005/8/layout/hList1"/>
    <dgm:cxn modelId="{1667B454-EF73-2044-8E7E-F069CB670B40}" type="presParOf" srcId="{E8748EAF-1041-7F4A-A28B-014822F37068}" destId="{3FAC54AD-45E9-9A45-A282-6CFB518FAA8D}" srcOrd="2" destOrd="0" presId="urn:microsoft.com/office/officeart/2005/8/layout/hList1"/>
    <dgm:cxn modelId="{236A0D3D-0455-1548-9F02-C4795DCF9F7E}" type="presParOf" srcId="{3FAC54AD-45E9-9A45-A282-6CFB518FAA8D}" destId="{451BE59C-7A69-2746-8CBB-5D8C48109525}" srcOrd="0" destOrd="0" presId="urn:microsoft.com/office/officeart/2005/8/layout/hList1"/>
    <dgm:cxn modelId="{56376896-DB2F-8B41-A45F-A62ED692D03E}" type="presParOf" srcId="{3FAC54AD-45E9-9A45-A282-6CFB518FAA8D}" destId="{73E10372-4E07-004B-8286-E58E7FE8EC8B}" srcOrd="1" destOrd="0" presId="urn:microsoft.com/office/officeart/2005/8/layout/hList1"/>
    <dgm:cxn modelId="{4631C3B4-5E04-9547-A198-965DCB5F1D5F}" type="presParOf" srcId="{E8748EAF-1041-7F4A-A28B-014822F37068}" destId="{A9D9B8FF-50A9-5448-843A-30D76228C289}" srcOrd="3" destOrd="0" presId="urn:microsoft.com/office/officeart/2005/8/layout/hList1"/>
    <dgm:cxn modelId="{9F50AA02-A983-BE4B-954F-61E9E7E81B55}" type="presParOf" srcId="{E8748EAF-1041-7F4A-A28B-014822F37068}" destId="{257DECC0-53DE-FF4C-ABF5-565DDF6C16B7}" srcOrd="4" destOrd="0" presId="urn:microsoft.com/office/officeart/2005/8/layout/hList1"/>
    <dgm:cxn modelId="{82FD9A37-631D-C04F-8F45-EE6883C42AB3}" type="presParOf" srcId="{257DECC0-53DE-FF4C-ABF5-565DDF6C16B7}" destId="{CCACDA6A-B812-164D-A64C-CF76AA49F7FE}" srcOrd="0" destOrd="0" presId="urn:microsoft.com/office/officeart/2005/8/layout/hList1"/>
    <dgm:cxn modelId="{DEF76600-6890-1045-BE07-15C4CAF73F74}" type="presParOf" srcId="{257DECC0-53DE-FF4C-ABF5-565DDF6C16B7}" destId="{9BCB85BC-C69A-3744-B135-A26CBB82AF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AB8168-390C-9C4C-9F90-5256C9E4C956}" type="doc">
      <dgm:prSet loTypeId="urn:microsoft.com/office/officeart/2005/8/layout/list1" loCatId="" qsTypeId="urn:microsoft.com/office/officeart/2005/8/quickstyle/simple1" qsCatId="simple" csTypeId="urn:microsoft.com/office/officeart/2005/8/colors/accent1_1" csCatId="accent1" phldr="1"/>
      <dgm:spPr/>
      <dgm:t>
        <a:bodyPr/>
        <a:lstStyle/>
        <a:p>
          <a:endParaRPr lang="en-US"/>
        </a:p>
      </dgm:t>
    </dgm:pt>
    <dgm:pt modelId="{6D2D1D3D-75FC-AF48-AD2B-BFD2680FF5B9}">
      <dgm:prSet custT="1"/>
      <dgm:spPr>
        <a:solidFill>
          <a:srgbClr val="7378B2"/>
        </a:solidFill>
        <a:ln>
          <a:solidFill>
            <a:srgbClr val="7E83C1"/>
          </a:solidFill>
        </a:ln>
      </dgm:spPr>
      <dgm:t>
        <a:bodyPr/>
        <a:lstStyle/>
        <a:p>
          <a:pPr>
            <a:lnSpc>
              <a:spcPct val="100000"/>
            </a:lnSpc>
            <a:spcBef>
              <a:spcPts val="0"/>
            </a:spcBef>
            <a:spcAft>
              <a:spcPts val="0"/>
            </a:spcAft>
          </a:pPr>
          <a:r>
            <a:rPr lang="en-US" sz="1300" b="1" dirty="0">
              <a:solidFill>
                <a:schemeClr val="bg1"/>
              </a:solidFill>
              <a:latin typeface="Calibri" panose="020F0502020204030204" pitchFamily="34" charset="0"/>
              <a:cs typeface="Calibri" panose="020F0502020204030204" pitchFamily="34" charset="0"/>
            </a:rPr>
            <a:t>Step 3: Refine the definition and measurement framework </a:t>
          </a:r>
          <a:endParaRPr lang="en-US" sz="1300" dirty="0">
            <a:solidFill>
              <a:schemeClr val="bg1"/>
            </a:solidFill>
            <a:latin typeface="Calibri" panose="020F0502020204030204" pitchFamily="34" charset="0"/>
            <a:cs typeface="Calibri" panose="020F0502020204030204" pitchFamily="34" charset="0"/>
          </a:endParaRPr>
        </a:p>
      </dgm:t>
    </dgm:pt>
    <dgm:pt modelId="{AF5A74BA-7ED3-1848-8C4C-091BE0ED49DE}" type="parTrans" cxnId="{64AB8F38-BF4F-D24F-BE5E-B03D259FFC74}">
      <dgm:prSet/>
      <dgm:spPr/>
      <dgm:t>
        <a:bodyPr/>
        <a:lstStyle/>
        <a:p>
          <a:endParaRPr lang="en-US"/>
        </a:p>
      </dgm:t>
    </dgm:pt>
    <dgm:pt modelId="{00DE95DA-6C7B-814A-991F-04AF1849519D}" type="sibTrans" cxnId="{64AB8F38-BF4F-D24F-BE5E-B03D259FFC74}">
      <dgm:prSet/>
      <dgm:spPr>
        <a:solidFill>
          <a:srgbClr val="7378B2"/>
        </a:solidFill>
        <a:ln>
          <a:noFill/>
        </a:ln>
      </dgm:spPr>
      <dgm:t>
        <a:bodyPr/>
        <a:lstStyle/>
        <a:p>
          <a:endParaRPr lang="en-US"/>
        </a:p>
      </dgm:t>
    </dgm:pt>
    <dgm:pt modelId="{DBBFA441-A9E9-4540-8CC3-6CA5CCD102FD}">
      <dgm:prSet custT="1"/>
      <dgm:spPr>
        <a:noFill/>
        <a:ln>
          <a:solidFill>
            <a:srgbClr val="7E83C1"/>
          </a:solidFill>
        </a:ln>
      </dgm:spPr>
      <dgm:t>
        <a:bodyPr/>
        <a:lstStyle/>
        <a:p>
          <a:pPr marL="14288" indent="-14288">
            <a:lnSpc>
              <a:spcPct val="100000"/>
            </a:lnSpc>
            <a:spcBef>
              <a:spcPts val="0"/>
            </a:spcBef>
            <a:spcAft>
              <a:spcPts val="0"/>
            </a:spcAft>
            <a:buFontTx/>
            <a:buNone/>
            <a:tabLst/>
          </a:pPr>
          <a:r>
            <a:rPr lang="en-US" sz="1200" b="1" i="1" dirty="0">
              <a:latin typeface="Calibri" panose="020F0502020204030204" pitchFamily="34" charset="0"/>
              <a:cs typeface="Calibri" panose="020F0502020204030204" pitchFamily="34" charset="0"/>
            </a:rPr>
            <a:t>Conduct interviews and other stakeholder discussions to:</a:t>
          </a:r>
          <a:endParaRPr lang="en-US" sz="1200" b="0" dirty="0">
            <a:solidFill>
              <a:schemeClr val="tx1"/>
            </a:solidFill>
            <a:latin typeface="Calibri" panose="020F0502020204030204" pitchFamily="34" charset="0"/>
            <a:cs typeface="Calibri" panose="020F0502020204030204" pitchFamily="34" charset="0"/>
          </a:endParaRPr>
        </a:p>
      </dgm:t>
    </dgm:pt>
    <dgm:pt modelId="{6BCA9D6C-7DC9-C548-9D5B-86498BCA98E9}" type="parTrans" cxnId="{167F83F5-54C8-2E4E-8D8A-BD7AC43D82D2}">
      <dgm:prSet/>
      <dgm:spPr/>
      <dgm:t>
        <a:bodyPr/>
        <a:lstStyle/>
        <a:p>
          <a:endParaRPr lang="en-US"/>
        </a:p>
      </dgm:t>
    </dgm:pt>
    <dgm:pt modelId="{A7EC28FC-A944-7B40-8E96-15797F55F518}" type="sibTrans" cxnId="{167F83F5-54C8-2E4E-8D8A-BD7AC43D82D2}">
      <dgm:prSet/>
      <dgm:spPr/>
      <dgm:t>
        <a:bodyPr/>
        <a:lstStyle/>
        <a:p>
          <a:endParaRPr lang="en-US"/>
        </a:p>
      </dgm:t>
    </dgm:pt>
    <dgm:pt modelId="{CF332956-FEE4-3F4D-8129-C55BBFF818B3}">
      <dgm:prSet custT="1"/>
      <dgm:spPr>
        <a:solidFill>
          <a:srgbClr val="426CBB"/>
        </a:solidFill>
        <a:ln>
          <a:solidFill>
            <a:srgbClr val="426CBB"/>
          </a:solidFill>
        </a:ln>
      </dgm:spPr>
      <dgm:t>
        <a:bodyPr/>
        <a:lstStyle/>
        <a:p>
          <a:pPr>
            <a:lnSpc>
              <a:spcPct val="100000"/>
            </a:lnSpc>
            <a:spcBef>
              <a:spcPts val="0"/>
            </a:spcBef>
            <a:spcAft>
              <a:spcPts val="0"/>
            </a:spcAft>
          </a:pPr>
          <a:r>
            <a:rPr lang="en-US" sz="1300" b="1" dirty="0">
              <a:solidFill>
                <a:schemeClr val="bg1"/>
              </a:solidFill>
              <a:latin typeface="Calibri" panose="020F0502020204030204" pitchFamily="34" charset="0"/>
              <a:cs typeface="Calibri" panose="020F0502020204030204" pitchFamily="34" charset="0"/>
            </a:rPr>
            <a:t>Step 4: Draft a preliminary instrument</a:t>
          </a:r>
        </a:p>
      </dgm:t>
    </dgm:pt>
    <dgm:pt modelId="{B0007E19-C394-FE48-9506-D4EF16122C19}" type="parTrans" cxnId="{BCF18100-B23B-1D42-8C30-9A55575677B1}">
      <dgm:prSet/>
      <dgm:spPr/>
      <dgm:t>
        <a:bodyPr/>
        <a:lstStyle/>
        <a:p>
          <a:endParaRPr lang="en-US"/>
        </a:p>
      </dgm:t>
    </dgm:pt>
    <dgm:pt modelId="{41FE1579-D26A-3E4C-B5B6-D9096FB7287D}" type="sibTrans" cxnId="{BCF18100-B23B-1D42-8C30-9A55575677B1}">
      <dgm:prSet/>
      <dgm:spPr>
        <a:solidFill>
          <a:srgbClr val="0064A9"/>
        </a:solidFill>
        <a:ln>
          <a:noFill/>
        </a:ln>
      </dgm:spPr>
      <dgm:t>
        <a:bodyPr/>
        <a:lstStyle/>
        <a:p>
          <a:endParaRPr lang="en-US"/>
        </a:p>
      </dgm:t>
    </dgm:pt>
    <dgm:pt modelId="{42C45A2B-1D98-2B4D-832C-62202652245A}">
      <dgm:prSet custT="1"/>
      <dgm:spPr>
        <a:noFill/>
        <a:ln>
          <a:solidFill>
            <a:srgbClr val="426CBB"/>
          </a:solidFill>
        </a:ln>
      </dgm:spPr>
      <dgm:t>
        <a:bodyPr/>
        <a:lstStyle/>
        <a:p>
          <a:pPr marL="148590" indent="-148590">
            <a:lnSpc>
              <a:spcPct val="100000"/>
            </a:lnSpc>
            <a:spcBef>
              <a:spcPts val="0"/>
            </a:spcBef>
            <a:spcAft>
              <a:spcPts val="0"/>
            </a:spcAft>
            <a:buNone/>
          </a:pPr>
          <a:r>
            <a:rPr lang="en-US" sz="1200" b="1" i="1" dirty="0">
              <a:latin typeface="Calibri" panose="020F0502020204030204" pitchFamily="34" charset="0"/>
              <a:cs typeface="Calibri" panose="020F0502020204030204" pitchFamily="34" charset="0"/>
            </a:rPr>
            <a:t>Conduct cognitive interviews with a representative sample of different populations to: </a:t>
          </a:r>
          <a:endParaRPr lang="en-US" sz="1200" dirty="0">
            <a:solidFill>
              <a:schemeClr val="tx1"/>
            </a:solidFill>
            <a:latin typeface="Calibri" panose="020F0502020204030204" pitchFamily="34" charset="0"/>
            <a:cs typeface="Calibri" panose="020F0502020204030204" pitchFamily="34" charset="0"/>
          </a:endParaRPr>
        </a:p>
      </dgm:t>
    </dgm:pt>
    <dgm:pt modelId="{6973148C-4D24-A347-8D48-DDF04D700258}" type="parTrans" cxnId="{8343EA74-61BE-9D4B-B5DD-4384D71D6BAB}">
      <dgm:prSet/>
      <dgm:spPr/>
      <dgm:t>
        <a:bodyPr/>
        <a:lstStyle/>
        <a:p>
          <a:endParaRPr lang="en-US"/>
        </a:p>
      </dgm:t>
    </dgm:pt>
    <dgm:pt modelId="{4D7F7991-3AAE-E445-ABA1-0972594A19F2}" type="sibTrans" cxnId="{8343EA74-61BE-9D4B-B5DD-4384D71D6BAB}">
      <dgm:prSet/>
      <dgm:spPr/>
      <dgm:t>
        <a:bodyPr/>
        <a:lstStyle/>
        <a:p>
          <a:endParaRPr lang="en-US"/>
        </a:p>
      </dgm:t>
    </dgm:pt>
    <dgm:pt modelId="{818D681E-B69F-1941-BAED-E9FD1D4ECE93}">
      <dgm:prSet custT="1"/>
      <dgm:spPr>
        <a:solidFill>
          <a:srgbClr val="5CABB5"/>
        </a:solidFill>
        <a:ln>
          <a:solidFill>
            <a:srgbClr val="5CABB5"/>
          </a:solidFill>
        </a:ln>
      </dgm:spPr>
      <dgm:t>
        <a:bodyPr/>
        <a:lstStyle/>
        <a:p>
          <a:pPr>
            <a:lnSpc>
              <a:spcPct val="100000"/>
            </a:lnSpc>
            <a:spcBef>
              <a:spcPts val="0"/>
            </a:spcBef>
            <a:spcAft>
              <a:spcPts val="0"/>
            </a:spcAft>
          </a:pPr>
          <a:r>
            <a:rPr lang="en-US" sz="1300" b="1" dirty="0">
              <a:solidFill>
                <a:schemeClr val="bg1"/>
              </a:solidFill>
              <a:latin typeface="Calibri" panose="020F0502020204030204" pitchFamily="34" charset="0"/>
              <a:cs typeface="Calibri" panose="020F0502020204030204" pitchFamily="34" charset="0"/>
            </a:rPr>
            <a:t>Step 5: Test and refine the instrument and develop recommendations for use</a:t>
          </a:r>
        </a:p>
      </dgm:t>
    </dgm:pt>
    <dgm:pt modelId="{B9B28BB9-98C4-2249-9A0E-1EC075A0F01E}" type="parTrans" cxnId="{FE96AD07-3284-674B-BD38-507B72714EB6}">
      <dgm:prSet/>
      <dgm:spPr/>
      <dgm:t>
        <a:bodyPr/>
        <a:lstStyle/>
        <a:p>
          <a:endParaRPr lang="en-US"/>
        </a:p>
      </dgm:t>
    </dgm:pt>
    <dgm:pt modelId="{4B63883D-7252-EA49-92FC-E3B69431B69A}" type="sibTrans" cxnId="{FE96AD07-3284-674B-BD38-507B72714EB6}">
      <dgm:prSet/>
      <dgm:spPr/>
      <dgm:t>
        <a:bodyPr/>
        <a:lstStyle/>
        <a:p>
          <a:endParaRPr lang="en-US"/>
        </a:p>
      </dgm:t>
    </dgm:pt>
    <dgm:pt modelId="{536034BF-3D69-D94C-B27E-110CAB514FFB}">
      <dgm:prSet custT="1"/>
      <dgm:spPr>
        <a:noFill/>
        <a:ln>
          <a:solidFill>
            <a:srgbClr val="5CABB5"/>
          </a:solidFill>
        </a:ln>
      </dgm:spPr>
      <dgm:t>
        <a:bodyPr/>
        <a:lstStyle/>
        <a:p>
          <a:pPr marL="14288" indent="-14288">
            <a:lnSpc>
              <a:spcPct val="100000"/>
            </a:lnSpc>
            <a:spcBef>
              <a:spcPts val="0"/>
            </a:spcBef>
            <a:spcAft>
              <a:spcPts val="0"/>
            </a:spcAft>
            <a:buNone/>
            <a:tabLst/>
          </a:pPr>
          <a:r>
            <a:rPr lang="en-US" sz="1200" b="1" i="1" dirty="0">
              <a:latin typeface="Calibri" panose="020F0502020204030204" pitchFamily="34" charset="0"/>
              <a:cs typeface="Calibri" panose="020F0502020204030204" pitchFamily="34" charset="0"/>
            </a:rPr>
            <a:t>Conduct a stakeholder-engaged consensus building process to:</a:t>
          </a:r>
          <a:endParaRPr lang="en-US" sz="1200" dirty="0">
            <a:solidFill>
              <a:schemeClr val="tx1"/>
            </a:solidFill>
            <a:latin typeface="Calibri" panose="020F0502020204030204" pitchFamily="34" charset="0"/>
            <a:cs typeface="Calibri" panose="020F0502020204030204" pitchFamily="34" charset="0"/>
          </a:endParaRPr>
        </a:p>
      </dgm:t>
    </dgm:pt>
    <dgm:pt modelId="{94987264-9C7D-C04E-8A06-1C26615F0DD9}" type="parTrans" cxnId="{5BCA9317-5D4C-E741-B3ED-504E219D8D05}">
      <dgm:prSet/>
      <dgm:spPr/>
      <dgm:t>
        <a:bodyPr/>
        <a:lstStyle/>
        <a:p>
          <a:endParaRPr lang="en-US"/>
        </a:p>
      </dgm:t>
    </dgm:pt>
    <dgm:pt modelId="{C4406BFA-5CE2-0F45-BEA3-88BA6E606972}" type="sibTrans" cxnId="{5BCA9317-5D4C-E741-B3ED-504E219D8D05}">
      <dgm:prSet/>
      <dgm:spPr/>
      <dgm:t>
        <a:bodyPr/>
        <a:lstStyle/>
        <a:p>
          <a:endParaRPr lang="en-US"/>
        </a:p>
      </dgm:t>
    </dgm:pt>
    <dgm:pt modelId="{C8F02E74-9337-7841-8A11-5BA1B0275B04}">
      <dgm:prSet custT="1"/>
      <dgm:spPr/>
      <dgm:t>
        <a:bodyPr/>
        <a:lstStyle/>
        <a:p>
          <a:pPr marL="296863" indent="-182563">
            <a:lnSpc>
              <a:spcPct val="100000"/>
            </a:lnSpc>
            <a:spcBef>
              <a:spcPts val="0"/>
            </a:spcBef>
            <a:spcAft>
              <a:spcPts val="0"/>
            </a:spcAft>
            <a:buFont typeface="Times New Roman" panose="02020603050405020304" pitchFamily="18" charset="0"/>
            <a:buChar char="•"/>
            <a:tabLst/>
          </a:pPr>
          <a:r>
            <a:rPr lang="en-US" sz="1200" dirty="0">
              <a:latin typeface="Calibri" panose="020F0502020204030204" pitchFamily="34" charset="0"/>
              <a:cs typeface="Calibri" panose="020F0502020204030204" pitchFamily="34" charset="0"/>
            </a:rPr>
            <a:t>Ensure intentionality in defining, identifying, and engaging communities – and prevent unintentional exclusion</a:t>
          </a:r>
        </a:p>
      </dgm:t>
    </dgm:pt>
    <dgm:pt modelId="{EAFEEFB5-FAE7-A24E-BC26-9CD6E7EA607F}" type="parTrans" cxnId="{DEA12ED0-6A61-6E43-8587-8337C83070FC}">
      <dgm:prSet/>
      <dgm:spPr/>
      <dgm:t>
        <a:bodyPr/>
        <a:lstStyle/>
        <a:p>
          <a:endParaRPr lang="en-US"/>
        </a:p>
      </dgm:t>
    </dgm:pt>
    <dgm:pt modelId="{132D35EB-A4E2-8C43-97C0-62988A4FF080}" type="sibTrans" cxnId="{DEA12ED0-6A61-6E43-8587-8337C83070FC}">
      <dgm:prSet/>
      <dgm:spPr/>
      <dgm:t>
        <a:bodyPr/>
        <a:lstStyle/>
        <a:p>
          <a:endParaRPr lang="en-US"/>
        </a:p>
      </dgm:t>
    </dgm:pt>
    <dgm:pt modelId="{917EE53A-2FF2-8B41-8B8E-02AA4BD9B60B}">
      <dgm:prSet custT="1"/>
      <dgm:spPr/>
      <dgm:t>
        <a:bodyPr/>
        <a:lstStyle/>
        <a:p>
          <a:pPr marL="296863" indent="-157163">
            <a:lnSpc>
              <a:spcPct val="100000"/>
            </a:lnSpc>
            <a:spcBef>
              <a:spcPts val="0"/>
            </a:spcBef>
            <a:spcAft>
              <a:spcPts val="0"/>
            </a:spcAft>
            <a:buFont typeface="Times New Roman" panose="02020603050405020304" pitchFamily="18" charset="0"/>
            <a:buChar char="•"/>
            <a:tabLst/>
          </a:pPr>
          <a:r>
            <a:rPr lang="en-US" sz="1200" dirty="0">
              <a:latin typeface="Calibri" panose="020F0502020204030204" pitchFamily="34" charset="0"/>
              <a:cs typeface="Calibri" panose="020F0502020204030204" pitchFamily="34" charset="0"/>
            </a:rPr>
            <a:t>Learn from participants impressions, perspectives, and experiences about the measure, the items, and specific concepts related to SREH and wellbeing to refine/revise the item pools</a:t>
          </a:r>
        </a:p>
      </dgm:t>
    </dgm:pt>
    <dgm:pt modelId="{7EC3E11E-4BCA-D245-981A-C2F076448A2C}" type="parTrans" cxnId="{CE1BAC07-A70C-3C46-A0B8-F4A13B08423B}">
      <dgm:prSet/>
      <dgm:spPr/>
      <dgm:t>
        <a:bodyPr/>
        <a:lstStyle/>
        <a:p>
          <a:endParaRPr lang="en-US"/>
        </a:p>
      </dgm:t>
    </dgm:pt>
    <dgm:pt modelId="{097D7AE8-6C16-F949-8FAD-9F1D10B5582A}" type="sibTrans" cxnId="{CE1BAC07-A70C-3C46-A0B8-F4A13B08423B}">
      <dgm:prSet/>
      <dgm:spPr/>
      <dgm:t>
        <a:bodyPr/>
        <a:lstStyle/>
        <a:p>
          <a:endParaRPr lang="en-US"/>
        </a:p>
      </dgm:t>
    </dgm:pt>
    <dgm:pt modelId="{F6995AE5-CAEE-A444-8251-020C03A49D28}">
      <dgm:prSet custT="1"/>
      <dgm:spPr/>
      <dgm:t>
        <a:bodyPr/>
        <a:lstStyle/>
        <a:p>
          <a:pPr marL="234950" indent="-120650">
            <a:lnSpc>
              <a:spcPct val="100000"/>
            </a:lnSpc>
            <a:spcBef>
              <a:spcPts val="300"/>
            </a:spcBef>
            <a:spcAft>
              <a:spcPts val="0"/>
            </a:spcAft>
            <a:buFont typeface="Times New Roman" panose="02020603050405020304" pitchFamily="18" charset="0"/>
            <a:buChar char="•"/>
            <a:tabLst/>
          </a:pPr>
          <a:r>
            <a:rPr lang="en-US" sz="1200" dirty="0">
              <a:latin typeface="Calibri" panose="020F0502020204030204" pitchFamily="34" charset="0"/>
              <a:cs typeface="Calibri" panose="020F0502020204030204" pitchFamily="34" charset="0"/>
            </a:rPr>
            <a:t>Ensure that testing is representative of and relevant for all communities included in the dataset(s) and considered in the measure</a:t>
          </a:r>
        </a:p>
      </dgm:t>
    </dgm:pt>
    <dgm:pt modelId="{A07CDCBF-143D-FE41-805F-8EFB7A5EF0CA}" type="parTrans" cxnId="{70FF8D5E-B230-A547-AE18-ADB6CF98A79C}">
      <dgm:prSet/>
      <dgm:spPr/>
      <dgm:t>
        <a:bodyPr/>
        <a:lstStyle/>
        <a:p>
          <a:endParaRPr lang="en-US"/>
        </a:p>
      </dgm:t>
    </dgm:pt>
    <dgm:pt modelId="{290B3C8C-1797-3645-A07F-A32D756693DF}" type="sibTrans" cxnId="{70FF8D5E-B230-A547-AE18-ADB6CF98A79C}">
      <dgm:prSet/>
      <dgm:spPr/>
      <dgm:t>
        <a:bodyPr/>
        <a:lstStyle/>
        <a:p>
          <a:endParaRPr lang="en-US"/>
        </a:p>
      </dgm:t>
    </dgm:pt>
    <dgm:pt modelId="{34142AD9-0DEA-C44D-852A-9BAA3A071218}">
      <dgm:prSet custT="1"/>
      <dgm:spPr/>
      <dgm:t>
        <a:bodyPr/>
        <a:lstStyle/>
        <a:p>
          <a:pPr marL="296863" indent="-157163">
            <a:lnSpc>
              <a:spcPct val="100000"/>
            </a:lnSpc>
            <a:spcBef>
              <a:spcPts val="0"/>
            </a:spcBef>
            <a:spcAft>
              <a:spcPts val="0"/>
            </a:spcAft>
            <a:buFont typeface="Times New Roman" panose="02020603050405020304" pitchFamily="18" charset="0"/>
            <a:buChar char="•"/>
            <a:tabLst/>
          </a:pPr>
          <a:r>
            <a:rPr lang="en-US" sz="1200" dirty="0">
              <a:latin typeface="Calibri" panose="020F0502020204030204" pitchFamily="34" charset="0"/>
              <a:cs typeface="Calibri" panose="020F0502020204030204" pitchFamily="34" charset="0"/>
            </a:rPr>
            <a:t>Iteratively test items to ensure that important domains, concepts, or experiences have not been missed or misunderstood in the measure </a:t>
          </a:r>
        </a:p>
      </dgm:t>
    </dgm:pt>
    <dgm:pt modelId="{2F874185-6180-FE4B-9ECB-6A1736FCDB6C}" type="parTrans" cxnId="{7F72FB6D-F857-D740-B122-47B70F48B55D}">
      <dgm:prSet/>
      <dgm:spPr/>
      <dgm:t>
        <a:bodyPr/>
        <a:lstStyle/>
        <a:p>
          <a:endParaRPr lang="en-US"/>
        </a:p>
      </dgm:t>
    </dgm:pt>
    <dgm:pt modelId="{417CA533-6C58-7E4A-B84D-C0AC44123A75}" type="sibTrans" cxnId="{7F72FB6D-F857-D740-B122-47B70F48B55D}">
      <dgm:prSet/>
      <dgm:spPr/>
      <dgm:t>
        <a:bodyPr/>
        <a:lstStyle/>
        <a:p>
          <a:endParaRPr lang="en-US"/>
        </a:p>
      </dgm:t>
    </dgm:pt>
    <dgm:pt modelId="{FAB5FE95-6669-B044-B9A5-7B441808AB2B}">
      <dgm:prSet custT="1"/>
      <dgm:spPr/>
      <dgm:t>
        <a:bodyPr/>
        <a:lstStyle/>
        <a:p>
          <a:pPr marL="296863" indent="-182563">
            <a:lnSpc>
              <a:spcPct val="100000"/>
            </a:lnSpc>
            <a:spcBef>
              <a:spcPts val="0"/>
            </a:spcBef>
            <a:spcAft>
              <a:spcPts val="0"/>
            </a:spcAft>
            <a:buFont typeface="Times New Roman" panose="02020603050405020304" pitchFamily="18" charset="0"/>
            <a:buChar char="•"/>
            <a:tabLst/>
          </a:pPr>
          <a:r>
            <a:rPr lang="en-US" sz="1200" dirty="0">
              <a:latin typeface="Calibri" panose="020F0502020204030204" pitchFamily="34" charset="0"/>
              <a:cs typeface="Calibri" panose="020F0502020204030204" pitchFamily="34" charset="0"/>
            </a:rPr>
            <a:t>Iteratively explore the wording/interpretation of the domains and questions </a:t>
          </a:r>
        </a:p>
      </dgm:t>
    </dgm:pt>
    <dgm:pt modelId="{81116710-DC26-F745-9B6E-7FAB79E5E43A}" type="parTrans" cxnId="{45BD978A-2FC7-F34C-94CB-A6EBAF5FE8E8}">
      <dgm:prSet/>
      <dgm:spPr/>
      <dgm:t>
        <a:bodyPr/>
        <a:lstStyle/>
        <a:p>
          <a:endParaRPr lang="en-US"/>
        </a:p>
      </dgm:t>
    </dgm:pt>
    <dgm:pt modelId="{AAF36DC8-BB93-1F48-AC3A-12F683E496BA}" type="sibTrans" cxnId="{45BD978A-2FC7-F34C-94CB-A6EBAF5FE8E8}">
      <dgm:prSet/>
      <dgm:spPr/>
      <dgm:t>
        <a:bodyPr/>
        <a:lstStyle/>
        <a:p>
          <a:endParaRPr lang="en-US"/>
        </a:p>
      </dgm:t>
    </dgm:pt>
    <dgm:pt modelId="{D93014F1-8AB3-534E-A87C-2E91E66AB4AC}">
      <dgm:prSet custT="1"/>
      <dgm:spPr/>
      <dgm:t>
        <a:bodyPr/>
        <a:lstStyle/>
        <a:p>
          <a:pPr marL="234950" indent="-120650">
            <a:lnSpc>
              <a:spcPct val="100000"/>
            </a:lnSpc>
            <a:spcBef>
              <a:spcPts val="300"/>
            </a:spcBef>
            <a:spcAft>
              <a:spcPts val="0"/>
            </a:spcAft>
            <a:buFont typeface="Times New Roman" panose="02020603050405020304" pitchFamily="18" charset="0"/>
            <a:buChar char="•"/>
            <a:tabLst/>
          </a:pPr>
          <a:r>
            <a:rPr lang="en-US" sz="1200" dirty="0">
              <a:latin typeface="Calibri" panose="020F0502020204030204" pitchFamily="34" charset="0"/>
              <a:cs typeface="Calibri" panose="020F0502020204030204" pitchFamily="34" charset="0"/>
            </a:rPr>
            <a:t>Ensure that a wide range of potential stakeholders, including communities, can utilize this tool to collect data and better understand people’s SRWB</a:t>
          </a:r>
        </a:p>
      </dgm:t>
    </dgm:pt>
    <dgm:pt modelId="{F89EE755-1085-5F4B-9CCF-14D94F23755C}" type="parTrans" cxnId="{B5EE0CF3-841D-C447-B043-36B66BCD75AB}">
      <dgm:prSet/>
      <dgm:spPr/>
      <dgm:t>
        <a:bodyPr/>
        <a:lstStyle/>
        <a:p>
          <a:endParaRPr lang="en-US"/>
        </a:p>
      </dgm:t>
    </dgm:pt>
    <dgm:pt modelId="{881F8B87-3657-1546-95AF-0354B27D44C7}" type="sibTrans" cxnId="{B5EE0CF3-841D-C447-B043-36B66BCD75AB}">
      <dgm:prSet/>
      <dgm:spPr/>
      <dgm:t>
        <a:bodyPr/>
        <a:lstStyle/>
        <a:p>
          <a:endParaRPr lang="en-US"/>
        </a:p>
      </dgm:t>
    </dgm:pt>
    <dgm:pt modelId="{A02DD46B-5BA4-CE4D-AF1A-C037AC7AFD3D}" type="pres">
      <dgm:prSet presAssocID="{78AB8168-390C-9C4C-9F90-5256C9E4C956}" presName="linear" presStyleCnt="0">
        <dgm:presLayoutVars>
          <dgm:dir/>
          <dgm:animLvl val="lvl"/>
          <dgm:resizeHandles val="exact"/>
        </dgm:presLayoutVars>
      </dgm:prSet>
      <dgm:spPr/>
    </dgm:pt>
    <dgm:pt modelId="{B5972F24-D32A-D545-ABC9-2C4755803044}" type="pres">
      <dgm:prSet presAssocID="{6D2D1D3D-75FC-AF48-AD2B-BFD2680FF5B9}" presName="parentLin" presStyleCnt="0"/>
      <dgm:spPr/>
    </dgm:pt>
    <dgm:pt modelId="{E3AB8ACC-4832-6F43-8768-A8F226DFA827}" type="pres">
      <dgm:prSet presAssocID="{6D2D1D3D-75FC-AF48-AD2B-BFD2680FF5B9}" presName="parentLeftMargin" presStyleLbl="node1" presStyleIdx="0" presStyleCnt="3"/>
      <dgm:spPr/>
    </dgm:pt>
    <dgm:pt modelId="{D19D3657-01E3-F74F-BCF2-EFCA0313F26F}" type="pres">
      <dgm:prSet presAssocID="{6D2D1D3D-75FC-AF48-AD2B-BFD2680FF5B9}" presName="parentText" presStyleLbl="node1" presStyleIdx="0" presStyleCnt="3">
        <dgm:presLayoutVars>
          <dgm:chMax val="0"/>
          <dgm:bulletEnabled val="1"/>
        </dgm:presLayoutVars>
      </dgm:prSet>
      <dgm:spPr/>
    </dgm:pt>
    <dgm:pt modelId="{1D1BFAB5-FFD9-C44E-B1A6-8A7CB9C911FE}" type="pres">
      <dgm:prSet presAssocID="{6D2D1D3D-75FC-AF48-AD2B-BFD2680FF5B9}" presName="negativeSpace" presStyleCnt="0"/>
      <dgm:spPr/>
    </dgm:pt>
    <dgm:pt modelId="{DDDB457A-A48D-7A41-872B-C005917A31F4}" type="pres">
      <dgm:prSet presAssocID="{6D2D1D3D-75FC-AF48-AD2B-BFD2680FF5B9}" presName="childText" presStyleLbl="conFgAcc1" presStyleIdx="0" presStyleCnt="3">
        <dgm:presLayoutVars>
          <dgm:bulletEnabled val="1"/>
        </dgm:presLayoutVars>
      </dgm:prSet>
      <dgm:spPr/>
    </dgm:pt>
    <dgm:pt modelId="{EAC8846B-E6F0-8145-A74B-D7F3D60003B4}" type="pres">
      <dgm:prSet presAssocID="{00DE95DA-6C7B-814A-991F-04AF1849519D}" presName="spaceBetweenRectangles" presStyleCnt="0"/>
      <dgm:spPr/>
    </dgm:pt>
    <dgm:pt modelId="{0A438D6D-5E3D-274B-B0E2-1CBA1A155713}" type="pres">
      <dgm:prSet presAssocID="{CF332956-FEE4-3F4D-8129-C55BBFF818B3}" presName="parentLin" presStyleCnt="0"/>
      <dgm:spPr/>
    </dgm:pt>
    <dgm:pt modelId="{AC3AA2C9-57DA-C040-AB84-3E8E95BDAF78}" type="pres">
      <dgm:prSet presAssocID="{CF332956-FEE4-3F4D-8129-C55BBFF818B3}" presName="parentLeftMargin" presStyleLbl="node1" presStyleIdx="0" presStyleCnt="3"/>
      <dgm:spPr/>
    </dgm:pt>
    <dgm:pt modelId="{28A32D81-2B40-774D-A07A-BBC8FED75C27}" type="pres">
      <dgm:prSet presAssocID="{CF332956-FEE4-3F4D-8129-C55BBFF818B3}" presName="parentText" presStyleLbl="node1" presStyleIdx="1" presStyleCnt="3">
        <dgm:presLayoutVars>
          <dgm:chMax val="0"/>
          <dgm:bulletEnabled val="1"/>
        </dgm:presLayoutVars>
      </dgm:prSet>
      <dgm:spPr/>
    </dgm:pt>
    <dgm:pt modelId="{ACF13961-1FA2-2549-BB53-C9CA92DD1B66}" type="pres">
      <dgm:prSet presAssocID="{CF332956-FEE4-3F4D-8129-C55BBFF818B3}" presName="negativeSpace" presStyleCnt="0"/>
      <dgm:spPr/>
    </dgm:pt>
    <dgm:pt modelId="{B577DE49-F0FE-3443-BD0A-2A70B854E6D2}" type="pres">
      <dgm:prSet presAssocID="{CF332956-FEE4-3F4D-8129-C55BBFF818B3}" presName="childText" presStyleLbl="conFgAcc1" presStyleIdx="1" presStyleCnt="3">
        <dgm:presLayoutVars>
          <dgm:bulletEnabled val="1"/>
        </dgm:presLayoutVars>
      </dgm:prSet>
      <dgm:spPr/>
    </dgm:pt>
    <dgm:pt modelId="{77E018DD-3B27-254D-B49F-6AF30AFFCDE5}" type="pres">
      <dgm:prSet presAssocID="{41FE1579-D26A-3E4C-B5B6-D9096FB7287D}" presName="spaceBetweenRectangles" presStyleCnt="0"/>
      <dgm:spPr/>
    </dgm:pt>
    <dgm:pt modelId="{84A1D7F3-9E3C-7549-81D4-3654C0EB8146}" type="pres">
      <dgm:prSet presAssocID="{818D681E-B69F-1941-BAED-E9FD1D4ECE93}" presName="parentLin" presStyleCnt="0"/>
      <dgm:spPr/>
    </dgm:pt>
    <dgm:pt modelId="{7FEDC9EF-6E0D-B34C-8272-F2B7FD963B77}" type="pres">
      <dgm:prSet presAssocID="{818D681E-B69F-1941-BAED-E9FD1D4ECE93}" presName="parentLeftMargin" presStyleLbl="node1" presStyleIdx="1" presStyleCnt="3"/>
      <dgm:spPr/>
    </dgm:pt>
    <dgm:pt modelId="{128FFEF2-10AA-F447-971B-F3671B905B84}" type="pres">
      <dgm:prSet presAssocID="{818D681E-B69F-1941-BAED-E9FD1D4ECE93}" presName="parentText" presStyleLbl="node1" presStyleIdx="2" presStyleCnt="3">
        <dgm:presLayoutVars>
          <dgm:chMax val="0"/>
          <dgm:bulletEnabled val="1"/>
        </dgm:presLayoutVars>
      </dgm:prSet>
      <dgm:spPr/>
    </dgm:pt>
    <dgm:pt modelId="{62343996-3CF6-3143-8CFE-7B292EBCD857}" type="pres">
      <dgm:prSet presAssocID="{818D681E-B69F-1941-BAED-E9FD1D4ECE93}" presName="negativeSpace" presStyleCnt="0"/>
      <dgm:spPr/>
    </dgm:pt>
    <dgm:pt modelId="{3FEC65FC-A81F-4044-832D-F353BF8A2DDF}" type="pres">
      <dgm:prSet presAssocID="{818D681E-B69F-1941-BAED-E9FD1D4ECE93}" presName="childText" presStyleLbl="conFgAcc1" presStyleIdx="2" presStyleCnt="3">
        <dgm:presLayoutVars>
          <dgm:bulletEnabled val="1"/>
        </dgm:presLayoutVars>
      </dgm:prSet>
      <dgm:spPr/>
    </dgm:pt>
  </dgm:ptLst>
  <dgm:cxnLst>
    <dgm:cxn modelId="{BCF18100-B23B-1D42-8C30-9A55575677B1}" srcId="{78AB8168-390C-9C4C-9F90-5256C9E4C956}" destId="{CF332956-FEE4-3F4D-8129-C55BBFF818B3}" srcOrd="1" destOrd="0" parTransId="{B0007E19-C394-FE48-9506-D4EF16122C19}" sibTransId="{41FE1579-D26A-3E4C-B5B6-D9096FB7287D}"/>
    <dgm:cxn modelId="{02D61D04-F6A0-8B4C-B248-E1EFA99DF878}" type="presOf" srcId="{CF332956-FEE4-3F4D-8129-C55BBFF818B3}" destId="{AC3AA2C9-57DA-C040-AB84-3E8E95BDAF78}" srcOrd="0" destOrd="0" presId="urn:microsoft.com/office/officeart/2005/8/layout/list1"/>
    <dgm:cxn modelId="{CE1BAC07-A70C-3C46-A0B8-F4A13B08423B}" srcId="{42C45A2B-1D98-2B4D-832C-62202652245A}" destId="{917EE53A-2FF2-8B41-8B8E-02AA4BD9B60B}" srcOrd="0" destOrd="0" parTransId="{7EC3E11E-4BCA-D245-981A-C2F076448A2C}" sibTransId="{097D7AE8-6C16-F949-8FAD-9F1D10B5582A}"/>
    <dgm:cxn modelId="{FE96AD07-3284-674B-BD38-507B72714EB6}" srcId="{78AB8168-390C-9C4C-9F90-5256C9E4C956}" destId="{818D681E-B69F-1941-BAED-E9FD1D4ECE93}" srcOrd="2" destOrd="0" parTransId="{B9B28BB9-98C4-2249-9A0E-1EC075A0F01E}" sibTransId="{4B63883D-7252-EA49-92FC-E3B69431B69A}"/>
    <dgm:cxn modelId="{F2D84F09-6B3D-A040-B7E4-58E4B7A74AFD}" type="presOf" srcId="{D93014F1-8AB3-534E-A87C-2E91E66AB4AC}" destId="{3FEC65FC-A81F-4044-832D-F353BF8A2DDF}" srcOrd="0" destOrd="2" presId="urn:microsoft.com/office/officeart/2005/8/layout/list1"/>
    <dgm:cxn modelId="{70A95B0C-2055-D447-A501-30C97F07FBD1}" type="presOf" srcId="{78AB8168-390C-9C4C-9F90-5256C9E4C956}" destId="{A02DD46B-5BA4-CE4D-AF1A-C037AC7AFD3D}" srcOrd="0" destOrd="0" presId="urn:microsoft.com/office/officeart/2005/8/layout/list1"/>
    <dgm:cxn modelId="{7A76650E-6F00-8741-82BA-0E8CEE8FFBF9}" type="presOf" srcId="{34142AD9-0DEA-C44D-852A-9BAA3A071218}" destId="{B577DE49-F0FE-3443-BD0A-2A70B854E6D2}" srcOrd="0" destOrd="2" presId="urn:microsoft.com/office/officeart/2005/8/layout/list1"/>
    <dgm:cxn modelId="{503B3614-3711-BC42-B370-02D2ED147334}" type="presOf" srcId="{818D681E-B69F-1941-BAED-E9FD1D4ECE93}" destId="{128FFEF2-10AA-F447-971B-F3671B905B84}" srcOrd="1" destOrd="0" presId="urn:microsoft.com/office/officeart/2005/8/layout/list1"/>
    <dgm:cxn modelId="{5BCA9317-5D4C-E741-B3ED-504E219D8D05}" srcId="{818D681E-B69F-1941-BAED-E9FD1D4ECE93}" destId="{536034BF-3D69-D94C-B27E-110CAB514FFB}" srcOrd="0" destOrd="0" parTransId="{94987264-9C7D-C04E-8A06-1C26615F0DD9}" sibTransId="{C4406BFA-5CE2-0F45-BEA3-88BA6E606972}"/>
    <dgm:cxn modelId="{4316471D-B36F-E941-8381-853976E21816}" type="presOf" srcId="{C8F02E74-9337-7841-8A11-5BA1B0275B04}" destId="{DDDB457A-A48D-7A41-872B-C005917A31F4}" srcOrd="0" destOrd="1" presId="urn:microsoft.com/office/officeart/2005/8/layout/list1"/>
    <dgm:cxn modelId="{64AB8F38-BF4F-D24F-BE5E-B03D259FFC74}" srcId="{78AB8168-390C-9C4C-9F90-5256C9E4C956}" destId="{6D2D1D3D-75FC-AF48-AD2B-BFD2680FF5B9}" srcOrd="0" destOrd="0" parTransId="{AF5A74BA-7ED3-1848-8C4C-091BE0ED49DE}" sibTransId="{00DE95DA-6C7B-814A-991F-04AF1849519D}"/>
    <dgm:cxn modelId="{A3DAA64A-760D-3048-BFC9-AE7855805F81}" type="presOf" srcId="{818D681E-B69F-1941-BAED-E9FD1D4ECE93}" destId="{7FEDC9EF-6E0D-B34C-8272-F2B7FD963B77}" srcOrd="0" destOrd="0" presId="urn:microsoft.com/office/officeart/2005/8/layout/list1"/>
    <dgm:cxn modelId="{D83B3B56-DEEF-9841-A10E-44CE5540FF7E}" type="presOf" srcId="{536034BF-3D69-D94C-B27E-110CAB514FFB}" destId="{3FEC65FC-A81F-4044-832D-F353BF8A2DDF}" srcOrd="0" destOrd="0" presId="urn:microsoft.com/office/officeart/2005/8/layout/list1"/>
    <dgm:cxn modelId="{70FF8D5E-B230-A547-AE18-ADB6CF98A79C}" srcId="{536034BF-3D69-D94C-B27E-110CAB514FFB}" destId="{F6995AE5-CAEE-A444-8251-020C03A49D28}" srcOrd="0" destOrd="0" parTransId="{A07CDCBF-143D-FE41-805F-8EFB7A5EF0CA}" sibTransId="{290B3C8C-1797-3645-A07F-A32D756693DF}"/>
    <dgm:cxn modelId="{7F72FB6D-F857-D740-B122-47B70F48B55D}" srcId="{42C45A2B-1D98-2B4D-832C-62202652245A}" destId="{34142AD9-0DEA-C44D-852A-9BAA3A071218}" srcOrd="1" destOrd="0" parTransId="{2F874185-6180-FE4B-9ECB-6A1736FCDB6C}" sibTransId="{417CA533-6C58-7E4A-B84D-C0AC44123A75}"/>
    <dgm:cxn modelId="{FEAAC170-FF4C-0F4E-8ADF-9B4D8C9BA0DB}" type="presOf" srcId="{DBBFA441-A9E9-4540-8CC3-6CA5CCD102FD}" destId="{DDDB457A-A48D-7A41-872B-C005917A31F4}" srcOrd="0" destOrd="0" presId="urn:microsoft.com/office/officeart/2005/8/layout/list1"/>
    <dgm:cxn modelId="{8343EA74-61BE-9D4B-B5DD-4384D71D6BAB}" srcId="{CF332956-FEE4-3F4D-8129-C55BBFF818B3}" destId="{42C45A2B-1D98-2B4D-832C-62202652245A}" srcOrd="0" destOrd="0" parTransId="{6973148C-4D24-A347-8D48-DDF04D700258}" sibTransId="{4D7F7991-3AAE-E445-ABA1-0972594A19F2}"/>
    <dgm:cxn modelId="{1EBCC57A-4738-C44E-8C42-10C27FC5B7B1}" type="presOf" srcId="{6D2D1D3D-75FC-AF48-AD2B-BFD2680FF5B9}" destId="{D19D3657-01E3-F74F-BCF2-EFCA0313F26F}" srcOrd="1" destOrd="0" presId="urn:microsoft.com/office/officeart/2005/8/layout/list1"/>
    <dgm:cxn modelId="{C5E24E85-7FD7-7B42-8827-14A1E89B5960}" type="presOf" srcId="{42C45A2B-1D98-2B4D-832C-62202652245A}" destId="{B577DE49-F0FE-3443-BD0A-2A70B854E6D2}" srcOrd="0" destOrd="0" presId="urn:microsoft.com/office/officeart/2005/8/layout/list1"/>
    <dgm:cxn modelId="{45BD978A-2FC7-F34C-94CB-A6EBAF5FE8E8}" srcId="{DBBFA441-A9E9-4540-8CC3-6CA5CCD102FD}" destId="{FAB5FE95-6669-B044-B9A5-7B441808AB2B}" srcOrd="1" destOrd="0" parTransId="{81116710-DC26-F745-9B6E-7FAB79E5E43A}" sibTransId="{AAF36DC8-BB93-1F48-AC3A-12F683E496BA}"/>
    <dgm:cxn modelId="{7159B68E-9530-BC43-A9BC-6325B5550C30}" type="presOf" srcId="{F6995AE5-CAEE-A444-8251-020C03A49D28}" destId="{3FEC65FC-A81F-4044-832D-F353BF8A2DDF}" srcOrd="0" destOrd="1" presId="urn:microsoft.com/office/officeart/2005/8/layout/list1"/>
    <dgm:cxn modelId="{23585D99-98A8-7841-92FE-6FF3FB1BD75C}" type="presOf" srcId="{CF332956-FEE4-3F4D-8129-C55BBFF818B3}" destId="{28A32D81-2B40-774D-A07A-BBC8FED75C27}" srcOrd="1" destOrd="0" presId="urn:microsoft.com/office/officeart/2005/8/layout/list1"/>
    <dgm:cxn modelId="{7CC7BABF-D2C6-7141-9EFE-FCA1084D99DA}" type="presOf" srcId="{917EE53A-2FF2-8B41-8B8E-02AA4BD9B60B}" destId="{B577DE49-F0FE-3443-BD0A-2A70B854E6D2}" srcOrd="0" destOrd="1" presId="urn:microsoft.com/office/officeart/2005/8/layout/list1"/>
    <dgm:cxn modelId="{DEA12ED0-6A61-6E43-8587-8337C83070FC}" srcId="{DBBFA441-A9E9-4540-8CC3-6CA5CCD102FD}" destId="{C8F02E74-9337-7841-8A11-5BA1B0275B04}" srcOrd="0" destOrd="0" parTransId="{EAFEEFB5-FAE7-A24E-BC26-9CD6E7EA607F}" sibTransId="{132D35EB-A4E2-8C43-97C0-62988A4FF080}"/>
    <dgm:cxn modelId="{E39DF0D5-B308-6C41-AE86-A373247587C3}" type="presOf" srcId="{FAB5FE95-6669-B044-B9A5-7B441808AB2B}" destId="{DDDB457A-A48D-7A41-872B-C005917A31F4}" srcOrd="0" destOrd="2" presId="urn:microsoft.com/office/officeart/2005/8/layout/list1"/>
    <dgm:cxn modelId="{D2FA1AEE-E474-2C4A-9264-86CB7D8ABEF8}" type="presOf" srcId="{6D2D1D3D-75FC-AF48-AD2B-BFD2680FF5B9}" destId="{E3AB8ACC-4832-6F43-8768-A8F226DFA827}" srcOrd="0" destOrd="0" presId="urn:microsoft.com/office/officeart/2005/8/layout/list1"/>
    <dgm:cxn modelId="{B5EE0CF3-841D-C447-B043-36B66BCD75AB}" srcId="{536034BF-3D69-D94C-B27E-110CAB514FFB}" destId="{D93014F1-8AB3-534E-A87C-2E91E66AB4AC}" srcOrd="1" destOrd="0" parTransId="{F89EE755-1085-5F4B-9CCF-14D94F23755C}" sibTransId="{881F8B87-3657-1546-95AF-0354B27D44C7}"/>
    <dgm:cxn modelId="{167F83F5-54C8-2E4E-8D8A-BD7AC43D82D2}" srcId="{6D2D1D3D-75FC-AF48-AD2B-BFD2680FF5B9}" destId="{DBBFA441-A9E9-4540-8CC3-6CA5CCD102FD}" srcOrd="0" destOrd="0" parTransId="{6BCA9D6C-7DC9-C548-9D5B-86498BCA98E9}" sibTransId="{A7EC28FC-A944-7B40-8E96-15797F55F518}"/>
    <dgm:cxn modelId="{1BBEB4BC-949B-CC4B-B130-0E10C228916B}" type="presParOf" srcId="{A02DD46B-5BA4-CE4D-AF1A-C037AC7AFD3D}" destId="{B5972F24-D32A-D545-ABC9-2C4755803044}" srcOrd="0" destOrd="0" presId="urn:microsoft.com/office/officeart/2005/8/layout/list1"/>
    <dgm:cxn modelId="{4D7D0796-0984-C14E-8E2F-89C577EDE297}" type="presParOf" srcId="{B5972F24-D32A-D545-ABC9-2C4755803044}" destId="{E3AB8ACC-4832-6F43-8768-A8F226DFA827}" srcOrd="0" destOrd="0" presId="urn:microsoft.com/office/officeart/2005/8/layout/list1"/>
    <dgm:cxn modelId="{B83AB9D1-EB23-7848-900C-6C8885ECB861}" type="presParOf" srcId="{B5972F24-D32A-D545-ABC9-2C4755803044}" destId="{D19D3657-01E3-F74F-BCF2-EFCA0313F26F}" srcOrd="1" destOrd="0" presId="urn:microsoft.com/office/officeart/2005/8/layout/list1"/>
    <dgm:cxn modelId="{A01B1971-3120-FE4A-BEBD-43FDFCB6E846}" type="presParOf" srcId="{A02DD46B-5BA4-CE4D-AF1A-C037AC7AFD3D}" destId="{1D1BFAB5-FFD9-C44E-B1A6-8A7CB9C911FE}" srcOrd="1" destOrd="0" presId="urn:microsoft.com/office/officeart/2005/8/layout/list1"/>
    <dgm:cxn modelId="{DB1E4C4D-862B-7347-BB5D-BA8D49C8E674}" type="presParOf" srcId="{A02DD46B-5BA4-CE4D-AF1A-C037AC7AFD3D}" destId="{DDDB457A-A48D-7A41-872B-C005917A31F4}" srcOrd="2" destOrd="0" presId="urn:microsoft.com/office/officeart/2005/8/layout/list1"/>
    <dgm:cxn modelId="{F897780D-150C-1B42-940B-99795B118973}" type="presParOf" srcId="{A02DD46B-5BA4-CE4D-AF1A-C037AC7AFD3D}" destId="{EAC8846B-E6F0-8145-A74B-D7F3D60003B4}" srcOrd="3" destOrd="0" presId="urn:microsoft.com/office/officeart/2005/8/layout/list1"/>
    <dgm:cxn modelId="{D1EC88FC-741E-F340-A548-3F42B0C4EE0B}" type="presParOf" srcId="{A02DD46B-5BA4-CE4D-AF1A-C037AC7AFD3D}" destId="{0A438D6D-5E3D-274B-B0E2-1CBA1A155713}" srcOrd="4" destOrd="0" presId="urn:microsoft.com/office/officeart/2005/8/layout/list1"/>
    <dgm:cxn modelId="{69794A67-2F3B-3346-A978-13DBA27C63F0}" type="presParOf" srcId="{0A438D6D-5E3D-274B-B0E2-1CBA1A155713}" destId="{AC3AA2C9-57DA-C040-AB84-3E8E95BDAF78}" srcOrd="0" destOrd="0" presId="urn:microsoft.com/office/officeart/2005/8/layout/list1"/>
    <dgm:cxn modelId="{5B77A7D3-9EB3-B34B-80D5-D7E701A69712}" type="presParOf" srcId="{0A438D6D-5E3D-274B-B0E2-1CBA1A155713}" destId="{28A32D81-2B40-774D-A07A-BBC8FED75C27}" srcOrd="1" destOrd="0" presId="urn:microsoft.com/office/officeart/2005/8/layout/list1"/>
    <dgm:cxn modelId="{0EB3FFB6-F5F2-B74E-A64B-95604BC38F51}" type="presParOf" srcId="{A02DD46B-5BA4-CE4D-AF1A-C037AC7AFD3D}" destId="{ACF13961-1FA2-2549-BB53-C9CA92DD1B66}" srcOrd="5" destOrd="0" presId="urn:microsoft.com/office/officeart/2005/8/layout/list1"/>
    <dgm:cxn modelId="{07642395-2B12-6949-942E-B5C71F1DAE2B}" type="presParOf" srcId="{A02DD46B-5BA4-CE4D-AF1A-C037AC7AFD3D}" destId="{B577DE49-F0FE-3443-BD0A-2A70B854E6D2}" srcOrd="6" destOrd="0" presId="urn:microsoft.com/office/officeart/2005/8/layout/list1"/>
    <dgm:cxn modelId="{E895F91F-D35B-8547-9C81-3D872BAE848C}" type="presParOf" srcId="{A02DD46B-5BA4-CE4D-AF1A-C037AC7AFD3D}" destId="{77E018DD-3B27-254D-B49F-6AF30AFFCDE5}" srcOrd="7" destOrd="0" presId="urn:microsoft.com/office/officeart/2005/8/layout/list1"/>
    <dgm:cxn modelId="{D704C204-E157-0646-8A01-83BC244B0E53}" type="presParOf" srcId="{A02DD46B-5BA4-CE4D-AF1A-C037AC7AFD3D}" destId="{84A1D7F3-9E3C-7549-81D4-3654C0EB8146}" srcOrd="8" destOrd="0" presId="urn:microsoft.com/office/officeart/2005/8/layout/list1"/>
    <dgm:cxn modelId="{8104BD6A-C09E-714B-BC15-1291B74C0D05}" type="presParOf" srcId="{84A1D7F3-9E3C-7549-81D4-3654C0EB8146}" destId="{7FEDC9EF-6E0D-B34C-8272-F2B7FD963B77}" srcOrd="0" destOrd="0" presId="urn:microsoft.com/office/officeart/2005/8/layout/list1"/>
    <dgm:cxn modelId="{E8D5961A-5E84-2846-864C-EF19BE1469CF}" type="presParOf" srcId="{84A1D7F3-9E3C-7549-81D4-3654C0EB8146}" destId="{128FFEF2-10AA-F447-971B-F3671B905B84}" srcOrd="1" destOrd="0" presId="urn:microsoft.com/office/officeart/2005/8/layout/list1"/>
    <dgm:cxn modelId="{25DC385D-0F60-6748-993E-2DA6339E2506}" type="presParOf" srcId="{A02DD46B-5BA4-CE4D-AF1A-C037AC7AFD3D}" destId="{62343996-3CF6-3143-8CFE-7B292EBCD857}" srcOrd="9" destOrd="0" presId="urn:microsoft.com/office/officeart/2005/8/layout/list1"/>
    <dgm:cxn modelId="{2951195C-D5F3-A040-A0FC-5989D06205E3}" type="presParOf" srcId="{A02DD46B-5BA4-CE4D-AF1A-C037AC7AFD3D}" destId="{3FEC65FC-A81F-4044-832D-F353BF8A2DD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CAFC45-499F-FD45-82F0-D1C3A6E9B364}" type="doc">
      <dgm:prSet loTypeId="urn:microsoft.com/office/officeart/2005/8/layout/vProcess5" loCatId="" qsTypeId="urn:microsoft.com/office/officeart/2005/8/quickstyle/simple1" qsCatId="simple" csTypeId="urn:microsoft.com/office/officeart/2005/8/colors/colorful4" csCatId="colorful" phldr="1"/>
      <dgm:spPr/>
      <dgm:t>
        <a:bodyPr/>
        <a:lstStyle/>
        <a:p>
          <a:endParaRPr lang="en-US"/>
        </a:p>
      </dgm:t>
    </dgm:pt>
    <dgm:pt modelId="{86A5797D-BCAF-2443-896B-62A022E3E3AD}">
      <dgm:prSet phldrT="[Text]" custT="1"/>
      <dgm:spPr/>
      <dgm:t>
        <a:bodyPr/>
        <a:lstStyle/>
        <a:p>
          <a:pPr>
            <a:buClrTx/>
            <a:buSzTx/>
            <a:buFont typeface="Arial" panose="020B0604020202020204" pitchFamily="34" charset="0"/>
            <a:buChar char="•"/>
          </a:pPr>
          <a:r>
            <a:rPr lang="en-US" sz="1600" b="0" dirty="0">
              <a:latin typeface="Calibri" panose="020F0502020204030204" pitchFamily="34" charset="0"/>
            </a:rPr>
            <a:t>Continue to engage with interested working group members</a:t>
          </a:r>
          <a:endParaRPr lang="en-US" sz="1600" b="0" dirty="0"/>
        </a:p>
      </dgm:t>
    </dgm:pt>
    <dgm:pt modelId="{C91053E9-927D-7641-BC53-7BB6FD3661D1}" type="parTrans" cxnId="{157D6676-BAA5-BD45-BC38-6DD784C39156}">
      <dgm:prSet/>
      <dgm:spPr/>
      <dgm:t>
        <a:bodyPr/>
        <a:lstStyle/>
        <a:p>
          <a:endParaRPr lang="en-US"/>
        </a:p>
      </dgm:t>
    </dgm:pt>
    <dgm:pt modelId="{91E19E69-64D1-8A4A-8358-5AD6DCB7B253}" type="sibTrans" cxnId="{157D6676-BAA5-BD45-BC38-6DD784C39156}">
      <dgm:prSet/>
      <dgm:spPr/>
      <dgm:t>
        <a:bodyPr/>
        <a:lstStyle/>
        <a:p>
          <a:endParaRPr lang="en-US"/>
        </a:p>
      </dgm:t>
    </dgm:pt>
    <dgm:pt modelId="{E7C1D87B-FF20-134E-9E45-6A2ADFF6F874}">
      <dgm:prSet custT="1"/>
      <dgm:spPr/>
      <dgm:t>
        <a:bodyPr/>
        <a:lstStyle/>
        <a:p>
          <a:r>
            <a:rPr lang="en-US" sz="1600" b="0" dirty="0">
              <a:latin typeface="Calibri" panose="020F0502020204030204" pitchFamily="34" charset="0"/>
            </a:rPr>
            <a:t>Engage community members for input on the SRWB definition, framework, and draft SRWB measure, and in measure testing activities</a:t>
          </a:r>
        </a:p>
      </dgm:t>
    </dgm:pt>
    <dgm:pt modelId="{EFD2289B-FC54-2644-A1B2-BC089262F61B}" type="parTrans" cxnId="{1432FC68-20EF-034D-BB5E-0150A9A27324}">
      <dgm:prSet/>
      <dgm:spPr/>
      <dgm:t>
        <a:bodyPr/>
        <a:lstStyle/>
        <a:p>
          <a:endParaRPr lang="en-US"/>
        </a:p>
      </dgm:t>
    </dgm:pt>
    <dgm:pt modelId="{249D662A-C96D-D14B-AB3B-3EB42A6DCA0C}" type="sibTrans" cxnId="{1432FC68-20EF-034D-BB5E-0150A9A27324}">
      <dgm:prSet/>
      <dgm:spPr/>
      <dgm:t>
        <a:bodyPr/>
        <a:lstStyle/>
        <a:p>
          <a:endParaRPr lang="en-US"/>
        </a:p>
      </dgm:t>
    </dgm:pt>
    <dgm:pt modelId="{5F7AC3A9-F1BA-CA4D-9D24-58235E31D7E8}">
      <dgm:prSet custT="1"/>
      <dgm:spPr/>
      <dgm:t>
        <a:bodyPr/>
        <a:lstStyle/>
        <a:p>
          <a:r>
            <a:rPr lang="en-US" sz="1600" b="0" dirty="0">
              <a:latin typeface="Calibri" panose="020F0502020204030204" pitchFamily="34" charset="0"/>
            </a:rPr>
            <a:t>Work with measurement and other interested partners to develop additional relevant metrics in US and global contexts</a:t>
          </a:r>
        </a:p>
      </dgm:t>
    </dgm:pt>
    <dgm:pt modelId="{52D09D83-3F2E-E44A-B24B-BF71E6D68B1B}" type="parTrans" cxnId="{2131F0D5-CA99-E847-91BC-649079F3C9CB}">
      <dgm:prSet/>
      <dgm:spPr/>
      <dgm:t>
        <a:bodyPr/>
        <a:lstStyle/>
        <a:p>
          <a:endParaRPr lang="en-US"/>
        </a:p>
      </dgm:t>
    </dgm:pt>
    <dgm:pt modelId="{36AB008B-6FEF-6D49-8409-63AAEA9E04B7}" type="sibTrans" cxnId="{2131F0D5-CA99-E847-91BC-649079F3C9CB}">
      <dgm:prSet/>
      <dgm:spPr/>
      <dgm:t>
        <a:bodyPr/>
        <a:lstStyle/>
        <a:p>
          <a:endParaRPr lang="en-US"/>
        </a:p>
      </dgm:t>
    </dgm:pt>
    <dgm:pt modelId="{9EE9C4D7-D58B-6A42-8AAA-E3D5E850A155}">
      <dgm:prSet custT="1"/>
      <dgm:spPr/>
      <dgm:t>
        <a:bodyPr/>
        <a:lstStyle/>
        <a:p>
          <a:r>
            <a:rPr lang="en-US" sz="1600" b="0" dirty="0">
              <a:latin typeface="Calibri" panose="020F0502020204030204" pitchFamily="34" charset="0"/>
            </a:rPr>
            <a:t>Build broader stakeholder support by tailoring outreach efforts to varied audiences </a:t>
          </a:r>
        </a:p>
      </dgm:t>
    </dgm:pt>
    <dgm:pt modelId="{47FE3A24-E456-4640-B84C-430D1972823E}" type="parTrans" cxnId="{490B16E0-46EA-0741-A690-92DBADF821BC}">
      <dgm:prSet/>
      <dgm:spPr/>
      <dgm:t>
        <a:bodyPr/>
        <a:lstStyle/>
        <a:p>
          <a:endParaRPr lang="en-US"/>
        </a:p>
      </dgm:t>
    </dgm:pt>
    <dgm:pt modelId="{6AADC4A4-2388-504D-97A5-482D89753823}" type="sibTrans" cxnId="{490B16E0-46EA-0741-A690-92DBADF821BC}">
      <dgm:prSet/>
      <dgm:spPr/>
      <dgm:t>
        <a:bodyPr/>
        <a:lstStyle/>
        <a:p>
          <a:endParaRPr lang="en-US"/>
        </a:p>
      </dgm:t>
    </dgm:pt>
    <dgm:pt modelId="{515B0CB0-1F75-054C-B106-EAF5CE7A11E8}" type="pres">
      <dgm:prSet presAssocID="{D6CAFC45-499F-FD45-82F0-D1C3A6E9B364}" presName="outerComposite" presStyleCnt="0">
        <dgm:presLayoutVars>
          <dgm:chMax val="5"/>
          <dgm:dir/>
          <dgm:resizeHandles val="exact"/>
        </dgm:presLayoutVars>
      </dgm:prSet>
      <dgm:spPr/>
    </dgm:pt>
    <dgm:pt modelId="{B1EE51D3-363D-504A-B595-298BC7FBE277}" type="pres">
      <dgm:prSet presAssocID="{D6CAFC45-499F-FD45-82F0-D1C3A6E9B364}" presName="dummyMaxCanvas" presStyleCnt="0">
        <dgm:presLayoutVars/>
      </dgm:prSet>
      <dgm:spPr/>
    </dgm:pt>
    <dgm:pt modelId="{AD0F071C-78CE-6E43-9EC4-09D58A1DDD34}" type="pres">
      <dgm:prSet presAssocID="{D6CAFC45-499F-FD45-82F0-D1C3A6E9B364}" presName="FourNodes_1" presStyleLbl="node1" presStyleIdx="0" presStyleCnt="4">
        <dgm:presLayoutVars>
          <dgm:bulletEnabled val="1"/>
        </dgm:presLayoutVars>
      </dgm:prSet>
      <dgm:spPr/>
    </dgm:pt>
    <dgm:pt modelId="{C5C561A1-7B33-2047-B4BA-90F94935295D}" type="pres">
      <dgm:prSet presAssocID="{D6CAFC45-499F-FD45-82F0-D1C3A6E9B364}" presName="FourNodes_2" presStyleLbl="node1" presStyleIdx="1" presStyleCnt="4">
        <dgm:presLayoutVars>
          <dgm:bulletEnabled val="1"/>
        </dgm:presLayoutVars>
      </dgm:prSet>
      <dgm:spPr/>
    </dgm:pt>
    <dgm:pt modelId="{E07E41D1-AEC5-CE4D-B058-69F968E2D1BB}" type="pres">
      <dgm:prSet presAssocID="{D6CAFC45-499F-FD45-82F0-D1C3A6E9B364}" presName="FourNodes_3" presStyleLbl="node1" presStyleIdx="2" presStyleCnt="4">
        <dgm:presLayoutVars>
          <dgm:bulletEnabled val="1"/>
        </dgm:presLayoutVars>
      </dgm:prSet>
      <dgm:spPr/>
    </dgm:pt>
    <dgm:pt modelId="{927A312D-74B0-4F4F-9D6C-C62F3E478DE7}" type="pres">
      <dgm:prSet presAssocID="{D6CAFC45-499F-FD45-82F0-D1C3A6E9B364}" presName="FourNodes_4" presStyleLbl="node1" presStyleIdx="3" presStyleCnt="4">
        <dgm:presLayoutVars>
          <dgm:bulletEnabled val="1"/>
        </dgm:presLayoutVars>
      </dgm:prSet>
      <dgm:spPr/>
    </dgm:pt>
    <dgm:pt modelId="{DDE3534C-7C06-0848-9B54-CCE02E048051}" type="pres">
      <dgm:prSet presAssocID="{D6CAFC45-499F-FD45-82F0-D1C3A6E9B364}" presName="FourConn_1-2" presStyleLbl="fgAccFollowNode1" presStyleIdx="0" presStyleCnt="3">
        <dgm:presLayoutVars>
          <dgm:bulletEnabled val="1"/>
        </dgm:presLayoutVars>
      </dgm:prSet>
      <dgm:spPr/>
    </dgm:pt>
    <dgm:pt modelId="{1CEB99DE-87E6-9346-AA24-BECDC3DF9D20}" type="pres">
      <dgm:prSet presAssocID="{D6CAFC45-499F-FD45-82F0-D1C3A6E9B364}" presName="FourConn_2-3" presStyleLbl="fgAccFollowNode1" presStyleIdx="1" presStyleCnt="3">
        <dgm:presLayoutVars>
          <dgm:bulletEnabled val="1"/>
        </dgm:presLayoutVars>
      </dgm:prSet>
      <dgm:spPr/>
    </dgm:pt>
    <dgm:pt modelId="{1B724BDC-2D95-804C-9F80-8D5D8EAC6E49}" type="pres">
      <dgm:prSet presAssocID="{D6CAFC45-499F-FD45-82F0-D1C3A6E9B364}" presName="FourConn_3-4" presStyleLbl="fgAccFollowNode1" presStyleIdx="2" presStyleCnt="3">
        <dgm:presLayoutVars>
          <dgm:bulletEnabled val="1"/>
        </dgm:presLayoutVars>
      </dgm:prSet>
      <dgm:spPr/>
    </dgm:pt>
    <dgm:pt modelId="{B01BD97B-4F7A-7748-8868-87E0FC1359AC}" type="pres">
      <dgm:prSet presAssocID="{D6CAFC45-499F-FD45-82F0-D1C3A6E9B364}" presName="FourNodes_1_text" presStyleLbl="node1" presStyleIdx="3" presStyleCnt="4">
        <dgm:presLayoutVars>
          <dgm:bulletEnabled val="1"/>
        </dgm:presLayoutVars>
      </dgm:prSet>
      <dgm:spPr/>
    </dgm:pt>
    <dgm:pt modelId="{C6E23D21-A74D-6C49-B14A-3FBBCDDD0442}" type="pres">
      <dgm:prSet presAssocID="{D6CAFC45-499F-FD45-82F0-D1C3A6E9B364}" presName="FourNodes_2_text" presStyleLbl="node1" presStyleIdx="3" presStyleCnt="4">
        <dgm:presLayoutVars>
          <dgm:bulletEnabled val="1"/>
        </dgm:presLayoutVars>
      </dgm:prSet>
      <dgm:spPr/>
    </dgm:pt>
    <dgm:pt modelId="{AA17F574-C9EB-BA48-BE4B-E4E5E240536A}" type="pres">
      <dgm:prSet presAssocID="{D6CAFC45-499F-FD45-82F0-D1C3A6E9B364}" presName="FourNodes_3_text" presStyleLbl="node1" presStyleIdx="3" presStyleCnt="4">
        <dgm:presLayoutVars>
          <dgm:bulletEnabled val="1"/>
        </dgm:presLayoutVars>
      </dgm:prSet>
      <dgm:spPr/>
    </dgm:pt>
    <dgm:pt modelId="{2CB45611-7E92-BD4C-8C36-7B4CB9530EA3}" type="pres">
      <dgm:prSet presAssocID="{D6CAFC45-499F-FD45-82F0-D1C3A6E9B364}" presName="FourNodes_4_text" presStyleLbl="node1" presStyleIdx="3" presStyleCnt="4">
        <dgm:presLayoutVars>
          <dgm:bulletEnabled val="1"/>
        </dgm:presLayoutVars>
      </dgm:prSet>
      <dgm:spPr/>
    </dgm:pt>
  </dgm:ptLst>
  <dgm:cxnLst>
    <dgm:cxn modelId="{5869B416-B308-D94B-A0FA-37C27DCC49CD}" type="presOf" srcId="{86A5797D-BCAF-2443-896B-62A022E3E3AD}" destId="{B01BD97B-4F7A-7748-8868-87E0FC1359AC}" srcOrd="1" destOrd="0" presId="urn:microsoft.com/office/officeart/2005/8/layout/vProcess5"/>
    <dgm:cxn modelId="{8BCFFC2A-B99A-3F46-8159-E7269004AAD2}" type="presOf" srcId="{91E19E69-64D1-8A4A-8358-5AD6DCB7B253}" destId="{DDE3534C-7C06-0848-9B54-CCE02E048051}" srcOrd="0" destOrd="0" presId="urn:microsoft.com/office/officeart/2005/8/layout/vProcess5"/>
    <dgm:cxn modelId="{69C34437-3ED9-6548-9270-A91EC8582382}" type="presOf" srcId="{86A5797D-BCAF-2443-896B-62A022E3E3AD}" destId="{AD0F071C-78CE-6E43-9EC4-09D58A1DDD34}" srcOrd="0" destOrd="0" presId="urn:microsoft.com/office/officeart/2005/8/layout/vProcess5"/>
    <dgm:cxn modelId="{799EE43D-A857-8C44-B0F3-2C63829CAD11}" type="presOf" srcId="{9EE9C4D7-D58B-6A42-8AAA-E3D5E850A155}" destId="{2CB45611-7E92-BD4C-8C36-7B4CB9530EA3}" srcOrd="1" destOrd="0" presId="urn:microsoft.com/office/officeart/2005/8/layout/vProcess5"/>
    <dgm:cxn modelId="{2EEE5B4B-633F-CB4B-9AD3-A07C10E4632C}" type="presOf" srcId="{5F7AC3A9-F1BA-CA4D-9D24-58235E31D7E8}" destId="{AA17F574-C9EB-BA48-BE4B-E4E5E240536A}" srcOrd="1" destOrd="0" presId="urn:microsoft.com/office/officeart/2005/8/layout/vProcess5"/>
    <dgm:cxn modelId="{1432FC68-20EF-034D-BB5E-0150A9A27324}" srcId="{D6CAFC45-499F-FD45-82F0-D1C3A6E9B364}" destId="{E7C1D87B-FF20-134E-9E45-6A2ADFF6F874}" srcOrd="1" destOrd="0" parTransId="{EFD2289B-FC54-2644-A1B2-BC089262F61B}" sibTransId="{249D662A-C96D-D14B-AB3B-3EB42A6DCA0C}"/>
    <dgm:cxn modelId="{157D6676-BAA5-BD45-BC38-6DD784C39156}" srcId="{D6CAFC45-499F-FD45-82F0-D1C3A6E9B364}" destId="{86A5797D-BCAF-2443-896B-62A022E3E3AD}" srcOrd="0" destOrd="0" parTransId="{C91053E9-927D-7641-BC53-7BB6FD3661D1}" sibTransId="{91E19E69-64D1-8A4A-8358-5AD6DCB7B253}"/>
    <dgm:cxn modelId="{DD4AC8A1-1E50-514A-84A1-D50091221A08}" type="presOf" srcId="{E7C1D87B-FF20-134E-9E45-6A2ADFF6F874}" destId="{C5C561A1-7B33-2047-B4BA-90F94935295D}" srcOrd="0" destOrd="0" presId="urn:microsoft.com/office/officeart/2005/8/layout/vProcess5"/>
    <dgm:cxn modelId="{A5CA13B1-6260-9642-9A41-D08458BCE73A}" type="presOf" srcId="{5F7AC3A9-F1BA-CA4D-9D24-58235E31D7E8}" destId="{E07E41D1-AEC5-CE4D-B058-69F968E2D1BB}" srcOrd="0" destOrd="0" presId="urn:microsoft.com/office/officeart/2005/8/layout/vProcess5"/>
    <dgm:cxn modelId="{A9E0A1B6-038A-A140-B9A0-D905B2B8A9E8}" type="presOf" srcId="{9EE9C4D7-D58B-6A42-8AAA-E3D5E850A155}" destId="{927A312D-74B0-4F4F-9D6C-C62F3E478DE7}" srcOrd="0" destOrd="0" presId="urn:microsoft.com/office/officeart/2005/8/layout/vProcess5"/>
    <dgm:cxn modelId="{A55556B7-6B74-9145-BED2-DD14F358417B}" type="presOf" srcId="{D6CAFC45-499F-FD45-82F0-D1C3A6E9B364}" destId="{515B0CB0-1F75-054C-B106-EAF5CE7A11E8}" srcOrd="0" destOrd="0" presId="urn:microsoft.com/office/officeart/2005/8/layout/vProcess5"/>
    <dgm:cxn modelId="{48D8CBC6-DCE7-854E-956B-F8AC412FF544}" type="presOf" srcId="{E7C1D87B-FF20-134E-9E45-6A2ADFF6F874}" destId="{C6E23D21-A74D-6C49-B14A-3FBBCDDD0442}" srcOrd="1" destOrd="0" presId="urn:microsoft.com/office/officeart/2005/8/layout/vProcess5"/>
    <dgm:cxn modelId="{1FD3FFD1-2119-BD4A-8C73-43DC3A586924}" type="presOf" srcId="{36AB008B-6FEF-6D49-8409-63AAEA9E04B7}" destId="{1B724BDC-2D95-804C-9F80-8D5D8EAC6E49}" srcOrd="0" destOrd="0" presId="urn:microsoft.com/office/officeart/2005/8/layout/vProcess5"/>
    <dgm:cxn modelId="{2131F0D5-CA99-E847-91BC-649079F3C9CB}" srcId="{D6CAFC45-499F-FD45-82F0-D1C3A6E9B364}" destId="{5F7AC3A9-F1BA-CA4D-9D24-58235E31D7E8}" srcOrd="2" destOrd="0" parTransId="{52D09D83-3F2E-E44A-B24B-BF71E6D68B1B}" sibTransId="{36AB008B-6FEF-6D49-8409-63AAEA9E04B7}"/>
    <dgm:cxn modelId="{490B16E0-46EA-0741-A690-92DBADF821BC}" srcId="{D6CAFC45-499F-FD45-82F0-D1C3A6E9B364}" destId="{9EE9C4D7-D58B-6A42-8AAA-E3D5E850A155}" srcOrd="3" destOrd="0" parTransId="{47FE3A24-E456-4640-B84C-430D1972823E}" sibTransId="{6AADC4A4-2388-504D-97A5-482D89753823}"/>
    <dgm:cxn modelId="{C3795CEB-DF08-6E46-9E59-5F85392E4E55}" type="presOf" srcId="{249D662A-C96D-D14B-AB3B-3EB42A6DCA0C}" destId="{1CEB99DE-87E6-9346-AA24-BECDC3DF9D20}" srcOrd="0" destOrd="0" presId="urn:microsoft.com/office/officeart/2005/8/layout/vProcess5"/>
    <dgm:cxn modelId="{AFA6E557-CE2D-DC48-931C-08CECBD6DBBB}" type="presParOf" srcId="{515B0CB0-1F75-054C-B106-EAF5CE7A11E8}" destId="{B1EE51D3-363D-504A-B595-298BC7FBE277}" srcOrd="0" destOrd="0" presId="urn:microsoft.com/office/officeart/2005/8/layout/vProcess5"/>
    <dgm:cxn modelId="{B2755D79-2E88-6E46-B629-1F9E701F372E}" type="presParOf" srcId="{515B0CB0-1F75-054C-B106-EAF5CE7A11E8}" destId="{AD0F071C-78CE-6E43-9EC4-09D58A1DDD34}" srcOrd="1" destOrd="0" presId="urn:microsoft.com/office/officeart/2005/8/layout/vProcess5"/>
    <dgm:cxn modelId="{9884B9E1-C53B-9A42-A711-D037A4DB26C7}" type="presParOf" srcId="{515B0CB0-1F75-054C-B106-EAF5CE7A11E8}" destId="{C5C561A1-7B33-2047-B4BA-90F94935295D}" srcOrd="2" destOrd="0" presId="urn:microsoft.com/office/officeart/2005/8/layout/vProcess5"/>
    <dgm:cxn modelId="{8BB74CFE-4286-0143-AB36-594BCBC71DDC}" type="presParOf" srcId="{515B0CB0-1F75-054C-B106-EAF5CE7A11E8}" destId="{E07E41D1-AEC5-CE4D-B058-69F968E2D1BB}" srcOrd="3" destOrd="0" presId="urn:microsoft.com/office/officeart/2005/8/layout/vProcess5"/>
    <dgm:cxn modelId="{B0004EB1-B4A0-AE44-87DF-DC79477CD8C2}" type="presParOf" srcId="{515B0CB0-1F75-054C-B106-EAF5CE7A11E8}" destId="{927A312D-74B0-4F4F-9D6C-C62F3E478DE7}" srcOrd="4" destOrd="0" presId="urn:microsoft.com/office/officeart/2005/8/layout/vProcess5"/>
    <dgm:cxn modelId="{720B1378-2E62-1E44-B7C1-FBEE5A512294}" type="presParOf" srcId="{515B0CB0-1F75-054C-B106-EAF5CE7A11E8}" destId="{DDE3534C-7C06-0848-9B54-CCE02E048051}" srcOrd="5" destOrd="0" presId="urn:microsoft.com/office/officeart/2005/8/layout/vProcess5"/>
    <dgm:cxn modelId="{FF53C532-533C-DB47-85C4-0DA76052D78F}" type="presParOf" srcId="{515B0CB0-1F75-054C-B106-EAF5CE7A11E8}" destId="{1CEB99DE-87E6-9346-AA24-BECDC3DF9D20}" srcOrd="6" destOrd="0" presId="urn:microsoft.com/office/officeart/2005/8/layout/vProcess5"/>
    <dgm:cxn modelId="{69524783-36F8-6646-98C1-D7679294BEAD}" type="presParOf" srcId="{515B0CB0-1F75-054C-B106-EAF5CE7A11E8}" destId="{1B724BDC-2D95-804C-9F80-8D5D8EAC6E49}" srcOrd="7" destOrd="0" presId="urn:microsoft.com/office/officeart/2005/8/layout/vProcess5"/>
    <dgm:cxn modelId="{89C20085-48AA-D545-9BAE-FFBC2300AF89}" type="presParOf" srcId="{515B0CB0-1F75-054C-B106-EAF5CE7A11E8}" destId="{B01BD97B-4F7A-7748-8868-87E0FC1359AC}" srcOrd="8" destOrd="0" presId="urn:microsoft.com/office/officeart/2005/8/layout/vProcess5"/>
    <dgm:cxn modelId="{95553378-5853-CA4C-A566-F673374F9865}" type="presParOf" srcId="{515B0CB0-1F75-054C-B106-EAF5CE7A11E8}" destId="{C6E23D21-A74D-6C49-B14A-3FBBCDDD0442}" srcOrd="9" destOrd="0" presId="urn:microsoft.com/office/officeart/2005/8/layout/vProcess5"/>
    <dgm:cxn modelId="{F31C56FA-63A1-DA48-8AA6-3622294EBCCA}" type="presParOf" srcId="{515B0CB0-1F75-054C-B106-EAF5CE7A11E8}" destId="{AA17F574-C9EB-BA48-BE4B-E4E5E240536A}" srcOrd="10" destOrd="0" presId="urn:microsoft.com/office/officeart/2005/8/layout/vProcess5"/>
    <dgm:cxn modelId="{830D9559-60CC-764B-9938-6A8D3849F552}" type="presParOf" srcId="{515B0CB0-1F75-054C-B106-EAF5CE7A11E8}" destId="{2CB45611-7E92-BD4C-8C36-7B4CB9530EA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C60B5-9209-BE47-BE87-07BBF04EC719}">
      <dsp:nvSpPr>
        <dsp:cNvPr id="0" name=""/>
        <dsp:cNvSpPr/>
      </dsp:nvSpPr>
      <dsp:spPr>
        <a:xfrm>
          <a:off x="0" y="513125"/>
          <a:ext cx="2569936" cy="15419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SzPct val="90000"/>
            <a:buNone/>
          </a:pPr>
          <a:r>
            <a:rPr lang="en-US" sz="1900" b="0" i="0" u="none" strike="noStrike" kern="1200" dirty="0">
              <a:effectLst/>
              <a:latin typeface="Calibri" panose="020F0502020204030204" pitchFamily="34" charset="0"/>
              <a:cs typeface="Calibri" panose="020F0502020204030204" pitchFamily="34" charset="0"/>
            </a:rPr>
            <a:t>Understand whether people are achieving the sexual and reproductive lives they wish to have</a:t>
          </a:r>
          <a:endParaRPr lang="en-US" sz="1900" b="0" kern="1200" dirty="0"/>
        </a:p>
      </dsp:txBody>
      <dsp:txXfrm>
        <a:off x="0" y="513125"/>
        <a:ext cx="2569936" cy="1541962"/>
      </dsp:txXfrm>
    </dsp:sp>
    <dsp:sp modelId="{D76115CF-F9CD-3F48-A8CB-E349DA09E25E}">
      <dsp:nvSpPr>
        <dsp:cNvPr id="0" name=""/>
        <dsp:cNvSpPr/>
      </dsp:nvSpPr>
      <dsp:spPr>
        <a:xfrm>
          <a:off x="2826930" y="513125"/>
          <a:ext cx="2569936" cy="1541962"/>
        </a:xfrm>
        <a:prstGeom prst="rect">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u="none" strike="noStrike" kern="1200" dirty="0">
              <a:effectLst/>
              <a:latin typeface="Calibri" panose="020F0502020204030204" pitchFamily="34" charset="0"/>
              <a:cs typeface="Calibri" panose="020F0502020204030204" pitchFamily="34" charset="0"/>
            </a:rPr>
            <a:t>Set the stage for a measure that is values-aligned​</a:t>
          </a:r>
        </a:p>
      </dsp:txBody>
      <dsp:txXfrm>
        <a:off x="2826930" y="513125"/>
        <a:ext cx="2569936" cy="1541962"/>
      </dsp:txXfrm>
    </dsp:sp>
    <dsp:sp modelId="{14003ADD-6650-EA41-A454-87E1DBFA1AFC}">
      <dsp:nvSpPr>
        <dsp:cNvPr id="0" name=""/>
        <dsp:cNvSpPr/>
      </dsp:nvSpPr>
      <dsp:spPr>
        <a:xfrm>
          <a:off x="5653861" y="513125"/>
          <a:ext cx="2569936" cy="1541962"/>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u="none" strike="noStrike" kern="1200" dirty="0">
              <a:effectLst/>
              <a:latin typeface="Calibri" panose="020F0502020204030204" pitchFamily="34" charset="0"/>
              <a:cs typeface="Calibri" panose="020F0502020204030204" pitchFamily="34" charset="0"/>
            </a:rPr>
            <a:t>Promote ongoing culture shift in sexual and reproductive health measurement​ </a:t>
          </a:r>
        </a:p>
      </dsp:txBody>
      <dsp:txXfrm>
        <a:off x="5653861" y="513125"/>
        <a:ext cx="2569936" cy="1541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8AEB4-E9B7-D54F-A0DD-3BBB65ECF9C7}">
      <dsp:nvSpPr>
        <dsp:cNvPr id="0" name=""/>
        <dsp:cNvSpPr/>
      </dsp:nvSpPr>
      <dsp:spPr>
        <a:xfrm>
          <a:off x="301956" y="944"/>
          <a:ext cx="2134016" cy="12804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90000"/>
            <a:buNone/>
          </a:pPr>
          <a:r>
            <a:rPr lang="en-US" sz="1600" b="0" i="0" u="none" strike="noStrike" kern="1200" cap="none" dirty="0">
              <a:latin typeface="Calibri" panose="020F0502020204030204" pitchFamily="34" charset="0"/>
              <a:ea typeface="Roboto Condensed Light"/>
              <a:cs typeface="Calibri" panose="020F0502020204030204" pitchFamily="34" charset="0"/>
              <a:sym typeface="Roboto Condensed Light"/>
            </a:rPr>
            <a:t>Keep</a:t>
          </a:r>
          <a:r>
            <a:rPr lang="en-US" sz="1600" kern="1200" dirty="0">
              <a:latin typeface="Calibri" panose="020F0502020204030204" pitchFamily="34" charset="0"/>
              <a:cs typeface="Calibri" panose="020F0502020204030204" pitchFamily="34" charset="0"/>
            </a:rPr>
            <a:t> </a:t>
          </a:r>
          <a:r>
            <a:rPr lang="en-US" sz="1600" b="0" i="0" u="none" strike="noStrike" kern="1200" cap="none" dirty="0">
              <a:latin typeface="Calibri" panose="020F0502020204030204" pitchFamily="34" charset="0"/>
              <a:ea typeface="Roboto Condensed Light"/>
              <a:cs typeface="Calibri" panose="020F0502020204030204" pitchFamily="34" charset="0"/>
            </a:rPr>
            <a:t>values central and omnipresent in this process</a:t>
          </a:r>
          <a:endParaRPr lang="en-US" sz="1600" kern="1200" dirty="0"/>
        </a:p>
      </dsp:txBody>
      <dsp:txXfrm>
        <a:off x="301956" y="944"/>
        <a:ext cx="2134016" cy="1280409"/>
      </dsp:txXfrm>
    </dsp:sp>
    <dsp:sp modelId="{64D21801-9A83-DB42-B5B2-FE41EFAF799C}">
      <dsp:nvSpPr>
        <dsp:cNvPr id="0" name=""/>
        <dsp:cNvSpPr/>
      </dsp:nvSpPr>
      <dsp:spPr>
        <a:xfrm>
          <a:off x="2649374" y="944"/>
          <a:ext cx="2134016" cy="1280409"/>
        </a:xfrm>
        <a:prstGeom prst="rect">
          <a:avLst/>
        </a:prstGeom>
        <a:solidFill>
          <a:schemeClr val="accent4">
            <a:hueOff val="-892954"/>
            <a:satOff val="5380"/>
            <a:lumOff val="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cap="none">
              <a:latin typeface="Calibri" panose="020F0502020204030204" pitchFamily="34" charset="0"/>
              <a:ea typeface="Roboto Condensed Light"/>
              <a:cs typeface="Calibri" panose="020F0502020204030204" pitchFamily="34" charset="0"/>
            </a:rPr>
            <a:t>Define SRWB in the “eye of the beholder” and across the life course </a:t>
          </a:r>
          <a:endParaRPr lang="en-US" sz="1600" b="0" i="0" u="none" strike="noStrike" kern="1200" cap="none" dirty="0">
            <a:latin typeface="Calibri" panose="020F0502020204030204" pitchFamily="34" charset="0"/>
            <a:ea typeface="Roboto Condensed Light"/>
            <a:cs typeface="Calibri" panose="020F0502020204030204" pitchFamily="34" charset="0"/>
          </a:endParaRPr>
        </a:p>
      </dsp:txBody>
      <dsp:txXfrm>
        <a:off x="2649374" y="944"/>
        <a:ext cx="2134016" cy="1280409"/>
      </dsp:txXfrm>
    </dsp:sp>
    <dsp:sp modelId="{911264A3-D09E-DA4A-A646-6CE57B4C2E9D}">
      <dsp:nvSpPr>
        <dsp:cNvPr id="0" name=""/>
        <dsp:cNvSpPr/>
      </dsp:nvSpPr>
      <dsp:spPr>
        <a:xfrm>
          <a:off x="4996792" y="944"/>
          <a:ext cx="2134016" cy="1280409"/>
        </a:xfrm>
        <a:prstGeom prst="rect">
          <a:avLst/>
        </a:prstGeom>
        <a:solidFill>
          <a:schemeClr val="accent4">
            <a:hueOff val="-1785908"/>
            <a:satOff val="10760"/>
            <a:lumOff val="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cap="none">
              <a:latin typeface="Calibri" panose="020F0502020204030204" pitchFamily="34" charset="0"/>
              <a:ea typeface="Roboto Condensed Light"/>
              <a:cs typeface="Calibri" panose="020F0502020204030204" pitchFamily="34" charset="0"/>
            </a:rPr>
            <a:t>Rely on diverse community engagement</a:t>
          </a:r>
          <a:endParaRPr lang="en-US" sz="1600" b="0" i="0" u="none" strike="noStrike" kern="1200" cap="none" dirty="0">
            <a:latin typeface="Calibri" panose="020F0502020204030204" pitchFamily="34" charset="0"/>
            <a:ea typeface="Roboto Condensed Light"/>
            <a:cs typeface="Calibri" panose="020F0502020204030204" pitchFamily="34" charset="0"/>
          </a:endParaRPr>
        </a:p>
      </dsp:txBody>
      <dsp:txXfrm>
        <a:off x="4996792" y="944"/>
        <a:ext cx="2134016" cy="1280409"/>
      </dsp:txXfrm>
    </dsp:sp>
    <dsp:sp modelId="{AB130252-550C-2841-A8A9-DDBCFE695D9C}">
      <dsp:nvSpPr>
        <dsp:cNvPr id="0" name=""/>
        <dsp:cNvSpPr/>
      </dsp:nvSpPr>
      <dsp:spPr>
        <a:xfrm>
          <a:off x="301956" y="1494755"/>
          <a:ext cx="2134016" cy="1280409"/>
        </a:xfrm>
        <a:prstGeom prst="rect">
          <a:avLst/>
        </a:prstGeom>
        <a:solidFill>
          <a:schemeClr val="accent4">
            <a:hueOff val="-2678862"/>
            <a:satOff val="16139"/>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cap="none">
              <a:latin typeface="Calibri" panose="020F0502020204030204" pitchFamily="34" charset="0"/>
              <a:ea typeface="Roboto Condensed Light"/>
              <a:cs typeface="Calibri" panose="020F0502020204030204" pitchFamily="34" charset="0"/>
            </a:rPr>
            <a:t>Move away from negative definitions and toward a positive framing</a:t>
          </a:r>
          <a:endParaRPr lang="en-US" sz="1600" b="0" i="0" u="none" strike="noStrike" kern="1200" cap="none" dirty="0">
            <a:latin typeface="Calibri" panose="020F0502020204030204" pitchFamily="34" charset="0"/>
            <a:ea typeface="Roboto Condensed Light"/>
            <a:cs typeface="Calibri" panose="020F0502020204030204" pitchFamily="34" charset="0"/>
          </a:endParaRPr>
        </a:p>
      </dsp:txBody>
      <dsp:txXfrm>
        <a:off x="301956" y="1494755"/>
        <a:ext cx="2134016" cy="1280409"/>
      </dsp:txXfrm>
    </dsp:sp>
    <dsp:sp modelId="{1167A381-084C-E44A-99DC-76D749EFFDA0}">
      <dsp:nvSpPr>
        <dsp:cNvPr id="0" name=""/>
        <dsp:cNvSpPr/>
      </dsp:nvSpPr>
      <dsp:spPr>
        <a:xfrm>
          <a:off x="2649374" y="1494755"/>
          <a:ext cx="2134016" cy="1280409"/>
        </a:xfrm>
        <a:prstGeom prst="rect">
          <a:avLst/>
        </a:prstGeom>
        <a:solidFill>
          <a:schemeClr val="accent4">
            <a:hueOff val="-3571816"/>
            <a:satOff val="21519"/>
            <a:lumOff val="1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cap="none">
              <a:latin typeface="Calibri" panose="020F0502020204030204" pitchFamily="34" charset="0"/>
              <a:ea typeface="Roboto Condensed Light"/>
              <a:cs typeface="Calibri" panose="020F0502020204030204" pitchFamily="34" charset="0"/>
            </a:rPr>
            <a:t>Reiterate the importance and unique contribution of holistic measures, like SRWB</a:t>
          </a:r>
          <a:endParaRPr lang="en-US" sz="1600" b="0" i="0" u="none" strike="noStrike" kern="1200" cap="none" dirty="0">
            <a:latin typeface="Calibri" panose="020F0502020204030204" pitchFamily="34" charset="0"/>
            <a:ea typeface="Roboto Condensed Light"/>
            <a:cs typeface="Calibri" panose="020F0502020204030204" pitchFamily="34" charset="0"/>
          </a:endParaRPr>
        </a:p>
      </dsp:txBody>
      <dsp:txXfrm>
        <a:off x="2649374" y="1494755"/>
        <a:ext cx="2134016" cy="1280409"/>
      </dsp:txXfrm>
    </dsp:sp>
    <dsp:sp modelId="{0B72483D-065B-4E4F-8D57-D623B8791256}">
      <dsp:nvSpPr>
        <dsp:cNvPr id="0" name=""/>
        <dsp:cNvSpPr/>
      </dsp:nvSpPr>
      <dsp:spPr>
        <a:xfrm>
          <a:off x="4996792" y="1494755"/>
          <a:ext cx="2134016" cy="1280409"/>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cap="none" dirty="0">
              <a:latin typeface="Calibri" panose="020F0502020204030204" pitchFamily="34" charset="0"/>
              <a:ea typeface="Roboto Condensed Light"/>
              <a:cs typeface="Calibri" panose="020F0502020204030204" pitchFamily="34" charset="0"/>
            </a:rPr>
            <a:t>Build from but do not be constrained by previous measurement approaches</a:t>
          </a:r>
        </a:p>
      </dsp:txBody>
      <dsp:txXfrm>
        <a:off x="4996792" y="1494755"/>
        <a:ext cx="2134016" cy="1280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AB279-7034-5943-A906-29F52315388C}">
      <dsp:nvSpPr>
        <dsp:cNvPr id="0" name=""/>
        <dsp:cNvSpPr/>
      </dsp:nvSpPr>
      <dsp:spPr>
        <a:xfrm>
          <a:off x="0" y="927471"/>
          <a:ext cx="1853417" cy="11120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cap="none" dirty="0">
              <a:latin typeface="Calibri" panose="020F0502020204030204" pitchFamily="34" charset="0"/>
              <a:ea typeface="Roboto Condensed Light"/>
              <a:cs typeface="Calibri" panose="020F0502020204030204" pitchFamily="34" charset="0"/>
              <a:sym typeface="Roboto Condensed Light"/>
            </a:rPr>
            <a:t>Sexual and reproductive agency and autonomy</a:t>
          </a:r>
        </a:p>
      </dsp:txBody>
      <dsp:txXfrm>
        <a:off x="0" y="927471"/>
        <a:ext cx="1853417" cy="1112050"/>
      </dsp:txXfrm>
    </dsp:sp>
    <dsp:sp modelId="{88103221-6D82-0049-ACB6-217AE3018764}">
      <dsp:nvSpPr>
        <dsp:cNvPr id="0" name=""/>
        <dsp:cNvSpPr/>
      </dsp:nvSpPr>
      <dsp:spPr>
        <a:xfrm>
          <a:off x="1995901" y="927471"/>
          <a:ext cx="1853417" cy="1112050"/>
        </a:xfrm>
        <a:prstGeom prst="rect">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en-US" sz="1600" b="0" i="0" u="none" strike="noStrike" kern="1200" cap="none">
              <a:latin typeface="Calibri" panose="020F0502020204030204" pitchFamily="34" charset="0"/>
              <a:ea typeface="Roboto Condensed Light"/>
              <a:cs typeface="Calibri" panose="020F0502020204030204" pitchFamily="34" charset="0"/>
            </a:rPr>
            <a:t>Person-centered sexual and reproductive care and services</a:t>
          </a:r>
          <a:endParaRPr lang="en-US" sz="1600" b="0" i="0" u="none" strike="noStrike" kern="1200" cap="none" dirty="0">
            <a:latin typeface="Calibri" panose="020F0502020204030204" pitchFamily="34" charset="0"/>
            <a:ea typeface="Roboto Condensed Light"/>
            <a:cs typeface="Calibri" panose="020F0502020204030204" pitchFamily="34" charset="0"/>
          </a:endParaRPr>
        </a:p>
      </dsp:txBody>
      <dsp:txXfrm>
        <a:off x="1995901" y="927471"/>
        <a:ext cx="1853417" cy="1112050"/>
      </dsp:txXfrm>
    </dsp:sp>
    <dsp:sp modelId="{14C47A4F-9BB8-2440-8ADD-0527F5946F3D}">
      <dsp:nvSpPr>
        <dsp:cNvPr id="0" name=""/>
        <dsp:cNvSpPr/>
      </dsp:nvSpPr>
      <dsp:spPr>
        <a:xfrm>
          <a:off x="1008845" y="2195439"/>
          <a:ext cx="1853417" cy="1112050"/>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en-US" sz="1600" b="0" i="0" u="none" strike="noStrike" kern="1200" cap="none" dirty="0">
              <a:latin typeface="Calibri" panose="020F0502020204030204" pitchFamily="34" charset="0"/>
              <a:ea typeface="Roboto Condensed Light"/>
              <a:cs typeface="Calibri" panose="020F0502020204030204" pitchFamily="34" charset="0"/>
            </a:rPr>
            <a:t>Personal and interpersonal experiences</a:t>
          </a:r>
        </a:p>
      </dsp:txBody>
      <dsp:txXfrm>
        <a:off x="1008845" y="2195439"/>
        <a:ext cx="1853417" cy="1112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7D72E-3A65-B545-B3AC-B8FDAB71B95F}">
      <dsp:nvSpPr>
        <dsp:cNvPr id="0" name=""/>
        <dsp:cNvSpPr/>
      </dsp:nvSpPr>
      <dsp:spPr>
        <a:xfrm>
          <a:off x="0" y="339391"/>
          <a:ext cx="2184797" cy="13108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90000"/>
            <a:buFont typeface="+mj-lt"/>
            <a:buNone/>
          </a:pPr>
          <a:r>
            <a:rPr lang="en-US" sz="1600" b="0" kern="1200" dirty="0">
              <a:effectLst/>
              <a:latin typeface="Calibri" panose="020F0502020204030204" pitchFamily="34" charset="0"/>
              <a:ea typeface="Calibri" panose="020F0502020204030204" pitchFamily="34" charset="0"/>
              <a:cs typeface="Calibri" panose="020F0502020204030204" pitchFamily="34" charset="0"/>
            </a:rPr>
            <a:t>Satisfaction with your sexual and reproductive experiences</a:t>
          </a:r>
          <a:endParaRPr lang="en-US" sz="1600" kern="1200" dirty="0"/>
        </a:p>
      </dsp:txBody>
      <dsp:txXfrm>
        <a:off x="0" y="339391"/>
        <a:ext cx="2184797" cy="1310878"/>
      </dsp:txXfrm>
    </dsp:sp>
    <dsp:sp modelId="{BBE981E3-122A-B844-8EC7-48573F0331DC}">
      <dsp:nvSpPr>
        <dsp:cNvPr id="0" name=""/>
        <dsp:cNvSpPr/>
      </dsp:nvSpPr>
      <dsp:spPr>
        <a:xfrm>
          <a:off x="2403276" y="339391"/>
          <a:ext cx="2184797" cy="1310878"/>
        </a:xfrm>
        <a:prstGeom prst="rect">
          <a:avLst/>
        </a:prstGeom>
        <a:solidFill>
          <a:schemeClr val="accent4">
            <a:hueOff val="-892954"/>
            <a:satOff val="5380"/>
            <a:lumOff val="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effectLst/>
              <a:latin typeface="Calibri" panose="020F0502020204030204" pitchFamily="34" charset="0"/>
              <a:ea typeface="Calibri" panose="020F0502020204030204" pitchFamily="34" charset="0"/>
              <a:cs typeface="Calibri" panose="020F0502020204030204" pitchFamily="34" charset="0"/>
            </a:rPr>
            <a:t>Agency, autonomy, and freedom from oppression in matters related to sexuality and reproduction </a:t>
          </a:r>
          <a:endParaRPr lang="en-US" sz="1600" b="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2403276" y="339391"/>
        <a:ext cx="2184797" cy="1310878"/>
      </dsp:txXfrm>
    </dsp:sp>
    <dsp:sp modelId="{11AAD859-D1CE-FD48-A028-FDC772B582BE}">
      <dsp:nvSpPr>
        <dsp:cNvPr id="0" name=""/>
        <dsp:cNvSpPr/>
      </dsp:nvSpPr>
      <dsp:spPr>
        <a:xfrm>
          <a:off x="4806553" y="339391"/>
          <a:ext cx="2184797" cy="1310878"/>
        </a:xfrm>
        <a:prstGeom prst="rect">
          <a:avLst/>
        </a:prstGeom>
        <a:solidFill>
          <a:schemeClr val="accent4">
            <a:hueOff val="-1785908"/>
            <a:satOff val="10760"/>
            <a:lumOff val="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effectLst/>
              <a:latin typeface="Calibri" panose="020F0502020204030204" pitchFamily="34" charset="0"/>
              <a:ea typeface="Calibri" panose="020F0502020204030204" pitchFamily="34" charset="0"/>
              <a:cs typeface="Calibri" panose="020F0502020204030204" pitchFamily="34" charset="0"/>
            </a:rPr>
            <a:t>Experience of sexual and reproductive health care</a:t>
          </a:r>
          <a:endParaRPr lang="en-US" sz="1600" b="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4806553" y="339391"/>
        <a:ext cx="2184797" cy="1310878"/>
      </dsp:txXfrm>
    </dsp:sp>
    <dsp:sp modelId="{9085DBE7-8C8E-574E-9660-980E1DD7A653}">
      <dsp:nvSpPr>
        <dsp:cNvPr id="0" name=""/>
        <dsp:cNvSpPr/>
      </dsp:nvSpPr>
      <dsp:spPr>
        <a:xfrm>
          <a:off x="0" y="1868749"/>
          <a:ext cx="2184797" cy="1310878"/>
        </a:xfrm>
        <a:prstGeom prst="rect">
          <a:avLst/>
        </a:prstGeom>
        <a:solidFill>
          <a:schemeClr val="accent4">
            <a:hueOff val="-2678862"/>
            <a:satOff val="16139"/>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effectLst/>
              <a:latin typeface="Calibri" panose="020F0502020204030204" pitchFamily="34" charset="0"/>
              <a:ea typeface="Calibri" panose="020F0502020204030204" pitchFamily="34" charset="0"/>
              <a:cs typeface="Calibri" panose="020F0502020204030204" pitchFamily="34" charset="0"/>
            </a:rPr>
            <a:t>One’s ideal state of sexual and reproductive health</a:t>
          </a:r>
          <a:endParaRPr lang="en-US" sz="1600" b="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0" y="1868749"/>
        <a:ext cx="2184797" cy="1310878"/>
      </dsp:txXfrm>
    </dsp:sp>
    <dsp:sp modelId="{F0C09CBA-6FD1-A146-A246-55805DAC5A6B}">
      <dsp:nvSpPr>
        <dsp:cNvPr id="0" name=""/>
        <dsp:cNvSpPr/>
      </dsp:nvSpPr>
      <dsp:spPr>
        <a:xfrm>
          <a:off x="2403276" y="1868749"/>
          <a:ext cx="2184797" cy="1310878"/>
        </a:xfrm>
        <a:prstGeom prst="rect">
          <a:avLst/>
        </a:prstGeom>
        <a:solidFill>
          <a:schemeClr val="accent4">
            <a:hueOff val="-3571816"/>
            <a:satOff val="21519"/>
            <a:lumOff val="1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effectLst/>
              <a:latin typeface="Calibri" panose="020F0502020204030204" pitchFamily="34" charset="0"/>
              <a:ea typeface="Calibri" panose="020F0502020204030204" pitchFamily="34" charset="0"/>
              <a:cs typeface="Calibri" panose="020F0502020204030204" pitchFamily="34" charset="0"/>
            </a:rPr>
            <a:t>The choice of if, when, and how to become a parent, and ability to do so </a:t>
          </a:r>
          <a:endParaRPr lang="en-US" sz="1600" b="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2403276" y="1868749"/>
        <a:ext cx="2184797" cy="1310878"/>
      </dsp:txXfrm>
    </dsp:sp>
    <dsp:sp modelId="{97088EEE-FE5F-6943-941D-078AD3F9EDC9}">
      <dsp:nvSpPr>
        <dsp:cNvPr id="0" name=""/>
        <dsp:cNvSpPr/>
      </dsp:nvSpPr>
      <dsp:spPr>
        <a:xfrm>
          <a:off x="4806553" y="1868749"/>
          <a:ext cx="2184797" cy="1310878"/>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effectLst/>
              <a:latin typeface="Calibri" panose="020F0502020204030204" pitchFamily="34" charset="0"/>
              <a:ea typeface="Calibri" panose="020F0502020204030204" pitchFamily="34" charset="0"/>
              <a:cs typeface="Calibri" panose="020F0502020204030204" pitchFamily="34" charset="0"/>
            </a:rPr>
            <a:t>A pleasurable and safe sex life</a:t>
          </a:r>
          <a:endParaRPr lang="en-US" sz="1600" b="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4806553" y="1868749"/>
        <a:ext cx="2184797" cy="1310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8194-A307-D046-BB6B-0E781EC718CB}">
      <dsp:nvSpPr>
        <dsp:cNvPr id="0" name=""/>
        <dsp:cNvSpPr/>
      </dsp:nvSpPr>
      <dsp:spPr>
        <a:xfrm>
          <a:off x="2666" y="404"/>
          <a:ext cx="2600069" cy="1008000"/>
        </a:xfrm>
        <a:prstGeom prst="rect">
          <a:avLst/>
        </a:prstGeom>
        <a:solidFill>
          <a:srgbClr val="7378B2"/>
        </a:solidFill>
        <a:ln w="12700" cap="flat" cmpd="sng" algn="ctr">
          <a:solidFill>
            <a:srgbClr val="7E83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latin typeface="Calibri" panose="020F0502020204030204" pitchFamily="34" charset="0"/>
              <a:cs typeface="Calibri" panose="020F0502020204030204" pitchFamily="34" charset="0"/>
            </a:rPr>
            <a:t>Step 3: Refine the definition and measurement framework </a:t>
          </a:r>
          <a:endParaRPr lang="en-US" sz="1600" kern="1200" dirty="0">
            <a:solidFill>
              <a:schemeClr val="bg1"/>
            </a:solidFill>
            <a:latin typeface="Calibri" panose="020F0502020204030204" pitchFamily="34" charset="0"/>
            <a:cs typeface="Calibri" panose="020F0502020204030204" pitchFamily="34" charset="0"/>
          </a:endParaRPr>
        </a:p>
      </dsp:txBody>
      <dsp:txXfrm>
        <a:off x="2666" y="404"/>
        <a:ext cx="2600069" cy="1008000"/>
      </dsp:txXfrm>
    </dsp:sp>
    <dsp:sp modelId="{75318FD2-9D26-0A47-BDDE-F491CA3DD138}">
      <dsp:nvSpPr>
        <dsp:cNvPr id="0" name=""/>
        <dsp:cNvSpPr/>
      </dsp:nvSpPr>
      <dsp:spPr>
        <a:xfrm>
          <a:off x="2666" y="1008404"/>
          <a:ext cx="2600069" cy="2690099"/>
        </a:xfrm>
        <a:prstGeom prst="rect">
          <a:avLst/>
        </a:prstGeom>
        <a:noFill/>
        <a:ln w="12700" cap="flat" cmpd="sng" algn="ctr">
          <a:solidFill>
            <a:srgbClr val="7E83C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48590" lvl="1" indent="-148590" algn="l" defTabSz="666750">
            <a:lnSpc>
              <a:spcPct val="100000"/>
            </a:lnSpc>
            <a:spcBef>
              <a:spcPct val="0"/>
            </a:spcBef>
            <a:spcAft>
              <a:spcPts val="1200"/>
            </a:spcAft>
            <a:buChar char="•"/>
          </a:pPr>
          <a:r>
            <a:rPr lang="en-US" sz="1500" b="0" kern="1200" dirty="0">
              <a:solidFill>
                <a:schemeClr val="tx1"/>
              </a:solidFill>
              <a:latin typeface="Calibri" panose="020F0502020204030204" pitchFamily="34" charset="0"/>
              <a:cs typeface="Calibri" panose="020F0502020204030204" pitchFamily="34" charset="0"/>
            </a:rPr>
            <a:t>Engage diverse communities </a:t>
          </a:r>
          <a:r>
            <a:rPr lang="en-US" sz="1500" b="0" kern="12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to ensure definition and framework reflect and align with people’s perspectives and experiences</a:t>
          </a:r>
          <a:endParaRPr lang="en-US" sz="1500" b="0" kern="1200" dirty="0">
            <a:solidFill>
              <a:schemeClr val="tx1"/>
            </a:solidFill>
            <a:latin typeface="Calibri" panose="020F0502020204030204" pitchFamily="34" charset="0"/>
            <a:cs typeface="Calibri" panose="020F0502020204030204" pitchFamily="34" charset="0"/>
          </a:endParaRPr>
        </a:p>
        <a:p>
          <a:pPr marL="148590" lvl="1" indent="-148590" algn="l" defTabSz="666750">
            <a:lnSpc>
              <a:spcPct val="100000"/>
            </a:lnSpc>
            <a:spcBef>
              <a:spcPct val="0"/>
            </a:spcBef>
            <a:spcAft>
              <a:spcPts val="1200"/>
            </a:spcAft>
            <a:buChar char="•"/>
          </a:pPr>
          <a:r>
            <a:rPr lang="en-US" sz="1500" b="0" kern="1200" dirty="0">
              <a:solidFill>
                <a:schemeClr val="tx1"/>
              </a:solidFill>
              <a:latin typeface="Calibri" panose="020F0502020204030204" pitchFamily="34" charset="0"/>
              <a:cs typeface="Calibri" panose="020F0502020204030204" pitchFamily="34" charset="0"/>
            </a:rPr>
            <a:t>Consider context-specific modifications with one group (e.g., trans men or individuals with physical disabilities)</a:t>
          </a:r>
        </a:p>
      </dsp:txBody>
      <dsp:txXfrm>
        <a:off x="2666" y="1008404"/>
        <a:ext cx="2600069" cy="2690099"/>
      </dsp:txXfrm>
    </dsp:sp>
    <dsp:sp modelId="{451BE59C-7A69-2746-8CBB-5D8C48109525}">
      <dsp:nvSpPr>
        <dsp:cNvPr id="0" name=""/>
        <dsp:cNvSpPr/>
      </dsp:nvSpPr>
      <dsp:spPr>
        <a:xfrm>
          <a:off x="2966746" y="404"/>
          <a:ext cx="2600069" cy="1008000"/>
        </a:xfrm>
        <a:prstGeom prst="rect">
          <a:avLst/>
        </a:prstGeom>
        <a:solidFill>
          <a:srgbClr val="426CBB"/>
        </a:solidFill>
        <a:ln w="12700" cap="flat" cmpd="sng" algn="ctr">
          <a:solidFill>
            <a:srgbClr val="426C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latin typeface="Calibri" panose="020F0502020204030204" pitchFamily="34" charset="0"/>
              <a:cs typeface="Calibri" panose="020F0502020204030204" pitchFamily="34" charset="0"/>
            </a:rPr>
            <a:t>Step 4: Draft a preliminary instrument</a:t>
          </a:r>
        </a:p>
      </dsp:txBody>
      <dsp:txXfrm>
        <a:off x="2966746" y="404"/>
        <a:ext cx="2600069" cy="1008000"/>
      </dsp:txXfrm>
    </dsp:sp>
    <dsp:sp modelId="{73E10372-4E07-004B-8286-E58E7FE8EC8B}">
      <dsp:nvSpPr>
        <dsp:cNvPr id="0" name=""/>
        <dsp:cNvSpPr/>
      </dsp:nvSpPr>
      <dsp:spPr>
        <a:xfrm>
          <a:off x="2966746" y="1008404"/>
          <a:ext cx="2600069" cy="2690099"/>
        </a:xfrm>
        <a:prstGeom prst="rect">
          <a:avLst/>
        </a:prstGeom>
        <a:noFill/>
        <a:ln w="12700" cap="flat" cmpd="sng" algn="ctr">
          <a:solidFill>
            <a:srgbClr val="426C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48590" lvl="1" indent="-148590" algn="l" defTabSz="666750">
            <a:lnSpc>
              <a:spcPct val="100000"/>
            </a:lnSpc>
            <a:spcBef>
              <a:spcPct val="0"/>
            </a:spcBef>
            <a:spcAft>
              <a:spcPts val="1200"/>
            </a:spcAft>
            <a:buChar char="•"/>
          </a:pPr>
          <a:r>
            <a:rPr lang="en-US" sz="1500" kern="1200" dirty="0">
              <a:solidFill>
                <a:schemeClr val="tx1"/>
              </a:solidFill>
              <a:latin typeface="Calibri" panose="020F0502020204030204" pitchFamily="34" charset="0"/>
              <a:cs typeface="Calibri" panose="020F0502020204030204" pitchFamily="34" charset="0"/>
            </a:rPr>
            <a:t>Generate items </a:t>
          </a:r>
          <a:r>
            <a:rPr lang="en-US" sz="15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with </a:t>
          </a:r>
          <a:r>
            <a:rPr lang="en-US" sz="1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g</a:t>
          </a:r>
          <a:r>
            <a:rPr lang="en-US" sz="15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uidance from measurement experts, SREH technical experts, and community members</a:t>
          </a:r>
          <a:endParaRPr lang="en-US" sz="1500" kern="1200" dirty="0">
            <a:solidFill>
              <a:schemeClr val="tx1"/>
            </a:solidFill>
            <a:latin typeface="Calibri" panose="020F0502020204030204" pitchFamily="34" charset="0"/>
            <a:cs typeface="Calibri" panose="020F0502020204030204" pitchFamily="34" charset="0"/>
          </a:endParaRPr>
        </a:p>
        <a:p>
          <a:pPr marL="148590" lvl="1" indent="-148590" algn="l" defTabSz="666750">
            <a:lnSpc>
              <a:spcPct val="100000"/>
            </a:lnSpc>
            <a:spcBef>
              <a:spcPct val="0"/>
            </a:spcBef>
            <a:spcAft>
              <a:spcPts val="1200"/>
            </a:spcAft>
            <a:buChar char="•"/>
          </a:pPr>
          <a:r>
            <a:rPr lang="en-US" sz="1500" kern="1200" dirty="0">
              <a:solidFill>
                <a:schemeClr val="tx1"/>
              </a:solidFill>
              <a:latin typeface="Calibri" panose="020F0502020204030204" pitchFamily="34" charset="0"/>
              <a:cs typeface="Calibri" panose="020F0502020204030204" pitchFamily="34" charset="0"/>
            </a:rPr>
            <a:t>Conduct cognitive interviews </a:t>
          </a:r>
          <a:r>
            <a:rPr lang="en-US" sz="1500" b="0" kern="1200" dirty="0">
              <a:solidFill>
                <a:schemeClr val="tx1"/>
              </a:solidFill>
              <a:latin typeface="Calibri" panose="020F0502020204030204" pitchFamily="34" charset="0"/>
              <a:ea typeface="Yu Mincho" panose="02020400000000000000" pitchFamily="18" charset="-128"/>
              <a:cs typeface="Arial" panose="020B0604020202020204" pitchFamily="34" charset="0"/>
            </a:rPr>
            <a:t>to test items for clarity, equivalence, and comprehensiveness</a:t>
          </a:r>
          <a:endParaRPr lang="en-US" sz="1500" kern="1200" dirty="0">
            <a:solidFill>
              <a:schemeClr val="tx1"/>
            </a:solidFill>
            <a:latin typeface="Calibri" panose="020F0502020204030204" pitchFamily="34" charset="0"/>
            <a:cs typeface="Calibri" panose="020F0502020204030204" pitchFamily="34" charset="0"/>
          </a:endParaRPr>
        </a:p>
      </dsp:txBody>
      <dsp:txXfrm>
        <a:off x="2966746" y="1008404"/>
        <a:ext cx="2600069" cy="2690099"/>
      </dsp:txXfrm>
    </dsp:sp>
    <dsp:sp modelId="{CCACDA6A-B812-164D-A64C-CF76AA49F7FE}">
      <dsp:nvSpPr>
        <dsp:cNvPr id="0" name=""/>
        <dsp:cNvSpPr/>
      </dsp:nvSpPr>
      <dsp:spPr>
        <a:xfrm>
          <a:off x="5930826" y="404"/>
          <a:ext cx="2600069" cy="1008000"/>
        </a:xfrm>
        <a:prstGeom prst="rect">
          <a:avLst/>
        </a:prstGeom>
        <a:solidFill>
          <a:srgbClr val="5CABB5"/>
        </a:solidFill>
        <a:ln w="12700" cap="flat" cmpd="sng" algn="ctr">
          <a:solidFill>
            <a:srgbClr val="5CAB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latin typeface="Calibri" panose="020F0502020204030204" pitchFamily="34" charset="0"/>
              <a:cs typeface="Calibri" panose="020F0502020204030204" pitchFamily="34" charset="0"/>
            </a:rPr>
            <a:t>Step 5: Test and refine the instrument and develop recommendations for use</a:t>
          </a:r>
        </a:p>
      </dsp:txBody>
      <dsp:txXfrm>
        <a:off x="5930826" y="404"/>
        <a:ext cx="2600069" cy="1008000"/>
      </dsp:txXfrm>
    </dsp:sp>
    <dsp:sp modelId="{9BCB85BC-C69A-3744-B135-A26CBB82AFFB}">
      <dsp:nvSpPr>
        <dsp:cNvPr id="0" name=""/>
        <dsp:cNvSpPr/>
      </dsp:nvSpPr>
      <dsp:spPr>
        <a:xfrm>
          <a:off x="5930826" y="1008404"/>
          <a:ext cx="2600069" cy="2690099"/>
        </a:xfrm>
        <a:prstGeom prst="rect">
          <a:avLst/>
        </a:prstGeom>
        <a:noFill/>
        <a:ln w="12700" cap="flat" cmpd="sng" algn="ctr">
          <a:solidFill>
            <a:srgbClr val="5CAB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48590" lvl="1" indent="-148590" algn="l" defTabSz="666750">
            <a:lnSpc>
              <a:spcPct val="100000"/>
            </a:lnSpc>
            <a:spcBef>
              <a:spcPct val="0"/>
            </a:spcBef>
            <a:spcAft>
              <a:spcPts val="1200"/>
            </a:spcAft>
            <a:buChar char="•"/>
          </a:pPr>
          <a:r>
            <a:rPr lang="en-US" sz="1500" kern="1200" dirty="0">
              <a:solidFill>
                <a:schemeClr val="tx1"/>
              </a:solidFill>
              <a:latin typeface="Calibri" panose="020F0502020204030204" pitchFamily="34" charset="0"/>
              <a:cs typeface="Calibri" panose="020F0502020204030204" pitchFamily="34" charset="0"/>
            </a:rPr>
            <a:t>Conduct validity and reliability testing of the item pools with large, diverse participant pool</a:t>
          </a:r>
        </a:p>
        <a:p>
          <a:pPr marL="148590" lvl="1" indent="-148590" algn="l" defTabSz="666750">
            <a:lnSpc>
              <a:spcPct val="100000"/>
            </a:lnSpc>
            <a:spcBef>
              <a:spcPct val="0"/>
            </a:spcBef>
            <a:spcAft>
              <a:spcPts val="1200"/>
            </a:spcAft>
            <a:buChar char="•"/>
          </a:pPr>
          <a:r>
            <a:rPr lang="en-US" sz="1500" kern="1200" dirty="0">
              <a:solidFill>
                <a:schemeClr val="tx1"/>
              </a:solidFill>
              <a:latin typeface="Calibri" panose="020F0502020204030204" pitchFamily="34" charset="0"/>
              <a:cs typeface="Calibri" panose="020F0502020204030204" pitchFamily="34" charset="0"/>
            </a:rPr>
            <a:t>Conduct stakeholder and community engagement</a:t>
          </a:r>
        </a:p>
        <a:p>
          <a:pPr marL="148590" lvl="1" indent="-148590" algn="l" defTabSz="666750">
            <a:lnSpc>
              <a:spcPct val="100000"/>
            </a:lnSpc>
            <a:spcBef>
              <a:spcPct val="0"/>
            </a:spcBef>
            <a:spcAft>
              <a:spcPts val="1200"/>
            </a:spcAft>
            <a:buChar char="•"/>
          </a:pPr>
          <a:r>
            <a:rPr lang="en-US" sz="1500" kern="1200" dirty="0">
              <a:solidFill>
                <a:schemeClr val="tx1"/>
              </a:solidFill>
              <a:latin typeface="Calibri" panose="020F0502020204030204" pitchFamily="34" charset="0"/>
              <a:cs typeface="Calibri" panose="020F0502020204030204" pitchFamily="34" charset="0"/>
            </a:rPr>
            <a:t>Develop guidelines and best practices for dissemination and implementation</a:t>
          </a:r>
        </a:p>
      </dsp:txBody>
      <dsp:txXfrm>
        <a:off x="5930826" y="1008404"/>
        <a:ext cx="2600069" cy="2690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B457A-A48D-7A41-872B-C005917A31F4}">
      <dsp:nvSpPr>
        <dsp:cNvPr id="0" name=""/>
        <dsp:cNvSpPr/>
      </dsp:nvSpPr>
      <dsp:spPr>
        <a:xfrm>
          <a:off x="0" y="164021"/>
          <a:ext cx="8533563" cy="831600"/>
        </a:xfrm>
        <a:prstGeom prst="rect">
          <a:avLst/>
        </a:prstGeom>
        <a:noFill/>
        <a:ln w="12700" cap="flat" cmpd="sng" algn="ctr">
          <a:solidFill>
            <a:srgbClr val="7E83C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299" tIns="166624" rIns="662299" bIns="85344" numCol="1" spcCol="1270" anchor="t" anchorCtr="0">
          <a:noAutofit/>
        </a:bodyPr>
        <a:lstStyle/>
        <a:p>
          <a:pPr marL="14288" lvl="1" indent="-14288" algn="l" defTabSz="533400">
            <a:lnSpc>
              <a:spcPct val="100000"/>
            </a:lnSpc>
            <a:spcBef>
              <a:spcPct val="0"/>
            </a:spcBef>
            <a:spcAft>
              <a:spcPts val="0"/>
            </a:spcAft>
            <a:buFontTx/>
            <a:buNone/>
            <a:tabLst/>
          </a:pPr>
          <a:r>
            <a:rPr lang="en-US" sz="1200" b="1" i="1" kern="1200" dirty="0">
              <a:latin typeface="Calibri" panose="020F0502020204030204" pitchFamily="34" charset="0"/>
              <a:cs typeface="Calibri" panose="020F0502020204030204" pitchFamily="34" charset="0"/>
            </a:rPr>
            <a:t>Conduct interviews and other stakeholder discussions to:</a:t>
          </a:r>
          <a:endParaRPr lang="en-US" sz="1200" b="0" kern="1200" dirty="0">
            <a:solidFill>
              <a:schemeClr val="tx1"/>
            </a:solidFill>
            <a:latin typeface="Calibri" panose="020F0502020204030204" pitchFamily="34" charset="0"/>
            <a:cs typeface="Calibri" panose="020F0502020204030204" pitchFamily="34" charset="0"/>
          </a:endParaRPr>
        </a:p>
        <a:p>
          <a:pPr marL="296863" lvl="2" indent="-182563" algn="l" defTabSz="533400">
            <a:lnSpc>
              <a:spcPct val="100000"/>
            </a:lnSpc>
            <a:spcBef>
              <a:spcPct val="0"/>
            </a:spcBef>
            <a:spcAft>
              <a:spcPts val="0"/>
            </a:spcAft>
            <a:buFont typeface="Times New Roman" panose="02020603050405020304" pitchFamily="18" charset="0"/>
            <a:buChar char="•"/>
            <a:tabLst/>
          </a:pPr>
          <a:r>
            <a:rPr lang="en-US" sz="1200" kern="1200" dirty="0">
              <a:latin typeface="Calibri" panose="020F0502020204030204" pitchFamily="34" charset="0"/>
              <a:cs typeface="Calibri" panose="020F0502020204030204" pitchFamily="34" charset="0"/>
            </a:rPr>
            <a:t>Ensure intentionality in defining, identifying, and engaging communities – and prevent unintentional exclusion</a:t>
          </a:r>
        </a:p>
        <a:p>
          <a:pPr marL="296863" lvl="2" indent="-182563" algn="l" defTabSz="533400">
            <a:lnSpc>
              <a:spcPct val="100000"/>
            </a:lnSpc>
            <a:spcBef>
              <a:spcPct val="0"/>
            </a:spcBef>
            <a:spcAft>
              <a:spcPts val="0"/>
            </a:spcAft>
            <a:buFont typeface="Times New Roman" panose="02020603050405020304" pitchFamily="18" charset="0"/>
            <a:buChar char="•"/>
            <a:tabLst/>
          </a:pPr>
          <a:r>
            <a:rPr lang="en-US" sz="1200" kern="1200" dirty="0">
              <a:latin typeface="Calibri" panose="020F0502020204030204" pitchFamily="34" charset="0"/>
              <a:cs typeface="Calibri" panose="020F0502020204030204" pitchFamily="34" charset="0"/>
            </a:rPr>
            <a:t>Iteratively explore the wording/interpretation of the domains and questions </a:t>
          </a:r>
        </a:p>
      </dsp:txBody>
      <dsp:txXfrm>
        <a:off x="0" y="164021"/>
        <a:ext cx="8533563" cy="831600"/>
      </dsp:txXfrm>
    </dsp:sp>
    <dsp:sp modelId="{D19D3657-01E3-F74F-BCF2-EFCA0313F26F}">
      <dsp:nvSpPr>
        <dsp:cNvPr id="0" name=""/>
        <dsp:cNvSpPr/>
      </dsp:nvSpPr>
      <dsp:spPr>
        <a:xfrm>
          <a:off x="426678" y="45941"/>
          <a:ext cx="5973494" cy="236160"/>
        </a:xfrm>
        <a:prstGeom prst="roundRect">
          <a:avLst/>
        </a:prstGeom>
        <a:solidFill>
          <a:srgbClr val="7378B2"/>
        </a:solidFill>
        <a:ln w="12700" cap="flat" cmpd="sng" algn="ctr">
          <a:solidFill>
            <a:srgbClr val="7E83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784" tIns="0" rIns="225784" bIns="0" numCol="1" spcCol="1270" anchor="ctr" anchorCtr="0">
          <a:noAutofit/>
        </a:bodyPr>
        <a:lstStyle/>
        <a:p>
          <a:pPr marL="0" lvl="0" indent="0" algn="l" defTabSz="577850">
            <a:lnSpc>
              <a:spcPct val="100000"/>
            </a:lnSpc>
            <a:spcBef>
              <a:spcPct val="0"/>
            </a:spcBef>
            <a:spcAft>
              <a:spcPts val="0"/>
            </a:spcAft>
            <a:buNone/>
          </a:pPr>
          <a:r>
            <a:rPr lang="en-US" sz="1300" b="1" kern="1200" dirty="0">
              <a:solidFill>
                <a:schemeClr val="bg1"/>
              </a:solidFill>
              <a:latin typeface="Calibri" panose="020F0502020204030204" pitchFamily="34" charset="0"/>
              <a:cs typeface="Calibri" panose="020F0502020204030204" pitchFamily="34" charset="0"/>
            </a:rPr>
            <a:t>Step 3: Refine the definition and measurement framework </a:t>
          </a:r>
          <a:endParaRPr lang="en-US" sz="1300" kern="1200" dirty="0">
            <a:solidFill>
              <a:schemeClr val="bg1"/>
            </a:solidFill>
            <a:latin typeface="Calibri" panose="020F0502020204030204" pitchFamily="34" charset="0"/>
            <a:cs typeface="Calibri" panose="020F0502020204030204" pitchFamily="34" charset="0"/>
          </a:endParaRPr>
        </a:p>
      </dsp:txBody>
      <dsp:txXfrm>
        <a:off x="438206" y="57469"/>
        <a:ext cx="5950438" cy="213104"/>
      </dsp:txXfrm>
    </dsp:sp>
    <dsp:sp modelId="{B577DE49-F0FE-3443-BD0A-2A70B854E6D2}">
      <dsp:nvSpPr>
        <dsp:cNvPr id="0" name=""/>
        <dsp:cNvSpPr/>
      </dsp:nvSpPr>
      <dsp:spPr>
        <a:xfrm>
          <a:off x="0" y="1156901"/>
          <a:ext cx="8533563" cy="1184400"/>
        </a:xfrm>
        <a:prstGeom prst="rect">
          <a:avLst/>
        </a:prstGeom>
        <a:noFill/>
        <a:ln w="12700" cap="flat" cmpd="sng" algn="ctr">
          <a:solidFill>
            <a:srgbClr val="426C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299" tIns="166624" rIns="662299" bIns="85344" numCol="1" spcCol="1270" anchor="t" anchorCtr="0">
          <a:noAutofit/>
        </a:bodyPr>
        <a:lstStyle/>
        <a:p>
          <a:pPr marL="148590" lvl="1" indent="-148590" algn="l" defTabSz="533400">
            <a:lnSpc>
              <a:spcPct val="100000"/>
            </a:lnSpc>
            <a:spcBef>
              <a:spcPct val="0"/>
            </a:spcBef>
            <a:spcAft>
              <a:spcPts val="0"/>
            </a:spcAft>
            <a:buNone/>
          </a:pPr>
          <a:r>
            <a:rPr lang="en-US" sz="1200" b="1" i="1" kern="1200" dirty="0">
              <a:latin typeface="Calibri" panose="020F0502020204030204" pitchFamily="34" charset="0"/>
              <a:cs typeface="Calibri" panose="020F0502020204030204" pitchFamily="34" charset="0"/>
            </a:rPr>
            <a:t>Conduct cognitive interviews with a representative sample of different populations to: </a:t>
          </a:r>
          <a:endParaRPr lang="en-US" sz="1200" kern="1200" dirty="0">
            <a:solidFill>
              <a:schemeClr val="tx1"/>
            </a:solidFill>
            <a:latin typeface="Calibri" panose="020F0502020204030204" pitchFamily="34" charset="0"/>
            <a:cs typeface="Calibri" panose="020F0502020204030204" pitchFamily="34" charset="0"/>
          </a:endParaRPr>
        </a:p>
        <a:p>
          <a:pPr marL="296863" lvl="2" indent="-157163" algn="l" defTabSz="533400">
            <a:lnSpc>
              <a:spcPct val="100000"/>
            </a:lnSpc>
            <a:spcBef>
              <a:spcPct val="0"/>
            </a:spcBef>
            <a:spcAft>
              <a:spcPts val="0"/>
            </a:spcAft>
            <a:buFont typeface="Times New Roman" panose="02020603050405020304" pitchFamily="18" charset="0"/>
            <a:buChar char="•"/>
            <a:tabLst/>
          </a:pPr>
          <a:r>
            <a:rPr lang="en-US" sz="1200" kern="1200" dirty="0">
              <a:latin typeface="Calibri" panose="020F0502020204030204" pitchFamily="34" charset="0"/>
              <a:cs typeface="Calibri" panose="020F0502020204030204" pitchFamily="34" charset="0"/>
            </a:rPr>
            <a:t>Learn from participants impressions, perspectives, and experiences about the measure, the items, and specific concepts related to SREH and wellbeing to refine/revise the item pools</a:t>
          </a:r>
        </a:p>
        <a:p>
          <a:pPr marL="296863" lvl="2" indent="-157163" algn="l" defTabSz="533400">
            <a:lnSpc>
              <a:spcPct val="100000"/>
            </a:lnSpc>
            <a:spcBef>
              <a:spcPct val="0"/>
            </a:spcBef>
            <a:spcAft>
              <a:spcPts val="0"/>
            </a:spcAft>
            <a:buFont typeface="Times New Roman" panose="02020603050405020304" pitchFamily="18" charset="0"/>
            <a:buChar char="•"/>
            <a:tabLst/>
          </a:pPr>
          <a:r>
            <a:rPr lang="en-US" sz="1200" kern="1200" dirty="0">
              <a:latin typeface="Calibri" panose="020F0502020204030204" pitchFamily="34" charset="0"/>
              <a:cs typeface="Calibri" panose="020F0502020204030204" pitchFamily="34" charset="0"/>
            </a:rPr>
            <a:t>Iteratively test items to ensure that important domains, concepts, or experiences have not been missed or misunderstood in the measure </a:t>
          </a:r>
        </a:p>
      </dsp:txBody>
      <dsp:txXfrm>
        <a:off x="0" y="1156901"/>
        <a:ext cx="8533563" cy="1184400"/>
      </dsp:txXfrm>
    </dsp:sp>
    <dsp:sp modelId="{28A32D81-2B40-774D-A07A-BBC8FED75C27}">
      <dsp:nvSpPr>
        <dsp:cNvPr id="0" name=""/>
        <dsp:cNvSpPr/>
      </dsp:nvSpPr>
      <dsp:spPr>
        <a:xfrm>
          <a:off x="426678" y="1038821"/>
          <a:ext cx="5973494" cy="236160"/>
        </a:xfrm>
        <a:prstGeom prst="roundRect">
          <a:avLst/>
        </a:prstGeom>
        <a:solidFill>
          <a:srgbClr val="426CBB"/>
        </a:solidFill>
        <a:ln w="12700" cap="flat" cmpd="sng" algn="ctr">
          <a:solidFill>
            <a:srgbClr val="426C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784" tIns="0" rIns="225784" bIns="0" numCol="1" spcCol="1270" anchor="ctr" anchorCtr="0">
          <a:noAutofit/>
        </a:bodyPr>
        <a:lstStyle/>
        <a:p>
          <a:pPr marL="0" lvl="0" indent="0" algn="l" defTabSz="577850">
            <a:lnSpc>
              <a:spcPct val="100000"/>
            </a:lnSpc>
            <a:spcBef>
              <a:spcPct val="0"/>
            </a:spcBef>
            <a:spcAft>
              <a:spcPts val="0"/>
            </a:spcAft>
            <a:buNone/>
          </a:pPr>
          <a:r>
            <a:rPr lang="en-US" sz="1300" b="1" kern="1200" dirty="0">
              <a:solidFill>
                <a:schemeClr val="bg1"/>
              </a:solidFill>
              <a:latin typeface="Calibri" panose="020F0502020204030204" pitchFamily="34" charset="0"/>
              <a:cs typeface="Calibri" panose="020F0502020204030204" pitchFamily="34" charset="0"/>
            </a:rPr>
            <a:t>Step 4: Draft a preliminary instrument</a:t>
          </a:r>
        </a:p>
      </dsp:txBody>
      <dsp:txXfrm>
        <a:off x="438206" y="1050349"/>
        <a:ext cx="5950438" cy="213104"/>
      </dsp:txXfrm>
    </dsp:sp>
    <dsp:sp modelId="{3FEC65FC-A81F-4044-832D-F353BF8A2DDF}">
      <dsp:nvSpPr>
        <dsp:cNvPr id="0" name=""/>
        <dsp:cNvSpPr/>
      </dsp:nvSpPr>
      <dsp:spPr>
        <a:xfrm>
          <a:off x="0" y="2502582"/>
          <a:ext cx="8533563" cy="1184400"/>
        </a:xfrm>
        <a:prstGeom prst="rect">
          <a:avLst/>
        </a:prstGeom>
        <a:noFill/>
        <a:ln w="12700" cap="flat" cmpd="sng" algn="ctr">
          <a:solidFill>
            <a:srgbClr val="5CAB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299" tIns="166624" rIns="662299" bIns="85344" numCol="1" spcCol="1270" anchor="t" anchorCtr="0">
          <a:noAutofit/>
        </a:bodyPr>
        <a:lstStyle/>
        <a:p>
          <a:pPr marL="14288" lvl="1" indent="-14288" algn="l" defTabSz="533400">
            <a:lnSpc>
              <a:spcPct val="100000"/>
            </a:lnSpc>
            <a:spcBef>
              <a:spcPct val="0"/>
            </a:spcBef>
            <a:spcAft>
              <a:spcPts val="0"/>
            </a:spcAft>
            <a:buNone/>
            <a:tabLst/>
          </a:pPr>
          <a:r>
            <a:rPr lang="en-US" sz="1200" b="1" i="1" kern="1200" dirty="0">
              <a:latin typeface="Calibri" panose="020F0502020204030204" pitchFamily="34" charset="0"/>
              <a:cs typeface="Calibri" panose="020F0502020204030204" pitchFamily="34" charset="0"/>
            </a:rPr>
            <a:t>Conduct a stakeholder-engaged consensus building process to:</a:t>
          </a:r>
          <a:endParaRPr lang="en-US" sz="1200" kern="1200" dirty="0">
            <a:solidFill>
              <a:schemeClr val="tx1"/>
            </a:solidFill>
            <a:latin typeface="Calibri" panose="020F0502020204030204" pitchFamily="34" charset="0"/>
            <a:cs typeface="Calibri" panose="020F0502020204030204" pitchFamily="34" charset="0"/>
          </a:endParaRPr>
        </a:p>
        <a:p>
          <a:pPr marL="234950" lvl="2" indent="-120650" algn="l" defTabSz="533400">
            <a:lnSpc>
              <a:spcPct val="100000"/>
            </a:lnSpc>
            <a:spcBef>
              <a:spcPct val="0"/>
            </a:spcBef>
            <a:spcAft>
              <a:spcPts val="0"/>
            </a:spcAft>
            <a:buFont typeface="Times New Roman" panose="02020603050405020304" pitchFamily="18" charset="0"/>
            <a:buChar char="•"/>
            <a:tabLst/>
          </a:pPr>
          <a:r>
            <a:rPr lang="en-US" sz="1200" kern="1200" dirty="0">
              <a:latin typeface="Calibri" panose="020F0502020204030204" pitchFamily="34" charset="0"/>
              <a:cs typeface="Calibri" panose="020F0502020204030204" pitchFamily="34" charset="0"/>
            </a:rPr>
            <a:t>Ensure that testing is representative of and relevant for all communities included in the dataset(s) and considered in the measure</a:t>
          </a:r>
        </a:p>
        <a:p>
          <a:pPr marL="234950" lvl="2" indent="-120650" algn="l" defTabSz="533400">
            <a:lnSpc>
              <a:spcPct val="100000"/>
            </a:lnSpc>
            <a:spcBef>
              <a:spcPct val="0"/>
            </a:spcBef>
            <a:spcAft>
              <a:spcPts val="0"/>
            </a:spcAft>
            <a:buFont typeface="Times New Roman" panose="02020603050405020304" pitchFamily="18" charset="0"/>
            <a:buChar char="•"/>
            <a:tabLst/>
          </a:pPr>
          <a:r>
            <a:rPr lang="en-US" sz="1200" kern="1200" dirty="0">
              <a:latin typeface="Calibri" panose="020F0502020204030204" pitchFamily="34" charset="0"/>
              <a:cs typeface="Calibri" panose="020F0502020204030204" pitchFamily="34" charset="0"/>
            </a:rPr>
            <a:t>Ensure that a wide range of potential stakeholders, including communities, can utilize this tool to collect data and better understand people’s SRWB</a:t>
          </a:r>
        </a:p>
      </dsp:txBody>
      <dsp:txXfrm>
        <a:off x="0" y="2502582"/>
        <a:ext cx="8533563" cy="1184400"/>
      </dsp:txXfrm>
    </dsp:sp>
    <dsp:sp modelId="{128FFEF2-10AA-F447-971B-F3671B905B84}">
      <dsp:nvSpPr>
        <dsp:cNvPr id="0" name=""/>
        <dsp:cNvSpPr/>
      </dsp:nvSpPr>
      <dsp:spPr>
        <a:xfrm>
          <a:off x="426678" y="2384502"/>
          <a:ext cx="5973494" cy="236160"/>
        </a:xfrm>
        <a:prstGeom prst="roundRect">
          <a:avLst/>
        </a:prstGeom>
        <a:solidFill>
          <a:srgbClr val="5CABB5"/>
        </a:solidFill>
        <a:ln w="12700" cap="flat" cmpd="sng" algn="ctr">
          <a:solidFill>
            <a:srgbClr val="5CAB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784" tIns="0" rIns="225784" bIns="0" numCol="1" spcCol="1270" anchor="ctr" anchorCtr="0">
          <a:noAutofit/>
        </a:bodyPr>
        <a:lstStyle/>
        <a:p>
          <a:pPr marL="0" lvl="0" indent="0" algn="l" defTabSz="577850">
            <a:lnSpc>
              <a:spcPct val="100000"/>
            </a:lnSpc>
            <a:spcBef>
              <a:spcPct val="0"/>
            </a:spcBef>
            <a:spcAft>
              <a:spcPts val="0"/>
            </a:spcAft>
            <a:buNone/>
          </a:pPr>
          <a:r>
            <a:rPr lang="en-US" sz="1300" b="1" kern="1200" dirty="0">
              <a:solidFill>
                <a:schemeClr val="bg1"/>
              </a:solidFill>
              <a:latin typeface="Calibri" panose="020F0502020204030204" pitchFamily="34" charset="0"/>
              <a:cs typeface="Calibri" panose="020F0502020204030204" pitchFamily="34" charset="0"/>
            </a:rPr>
            <a:t>Step 5: Test and refine the instrument and develop recommendations for use</a:t>
          </a:r>
        </a:p>
      </dsp:txBody>
      <dsp:txXfrm>
        <a:off x="438206" y="2396030"/>
        <a:ext cx="5950438" cy="2131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F071C-78CE-6E43-9EC4-09D58A1DDD34}">
      <dsp:nvSpPr>
        <dsp:cNvPr id="0" name=""/>
        <dsp:cNvSpPr/>
      </dsp:nvSpPr>
      <dsp:spPr>
        <a:xfrm>
          <a:off x="0" y="0"/>
          <a:ext cx="6113417" cy="7757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Tx/>
            <a:buSzTx/>
            <a:buFont typeface="Arial" panose="020B0604020202020204" pitchFamily="34" charset="0"/>
            <a:buNone/>
          </a:pPr>
          <a:r>
            <a:rPr lang="en-US" sz="1600" b="0" kern="1200" dirty="0">
              <a:latin typeface="Calibri" panose="020F0502020204030204" pitchFamily="34" charset="0"/>
            </a:rPr>
            <a:t>Continue to engage with interested working group members</a:t>
          </a:r>
          <a:endParaRPr lang="en-US" sz="1600" b="0" kern="1200" dirty="0"/>
        </a:p>
      </dsp:txBody>
      <dsp:txXfrm>
        <a:off x="22720" y="22720"/>
        <a:ext cx="5210801" cy="730285"/>
      </dsp:txXfrm>
    </dsp:sp>
    <dsp:sp modelId="{C5C561A1-7B33-2047-B4BA-90F94935295D}">
      <dsp:nvSpPr>
        <dsp:cNvPr id="0" name=""/>
        <dsp:cNvSpPr/>
      </dsp:nvSpPr>
      <dsp:spPr>
        <a:xfrm>
          <a:off x="511998" y="916766"/>
          <a:ext cx="6113417" cy="775725"/>
        </a:xfrm>
        <a:prstGeom prst="roundRect">
          <a:avLst>
            <a:gd name="adj" fmla="val 10000"/>
          </a:avLst>
        </a:prstGeom>
        <a:solidFill>
          <a:schemeClr val="accent4">
            <a:hueOff val="-1488257"/>
            <a:satOff val="8966"/>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alibri" panose="020F0502020204030204" pitchFamily="34" charset="0"/>
            </a:rPr>
            <a:t>Engage community members for input on the SRWB definition, framework, and draft SRWB measure, and in measure testing activities</a:t>
          </a:r>
        </a:p>
      </dsp:txBody>
      <dsp:txXfrm>
        <a:off x="534718" y="939486"/>
        <a:ext cx="5051757" cy="730285"/>
      </dsp:txXfrm>
    </dsp:sp>
    <dsp:sp modelId="{E07E41D1-AEC5-CE4D-B058-69F968E2D1BB}">
      <dsp:nvSpPr>
        <dsp:cNvPr id="0" name=""/>
        <dsp:cNvSpPr/>
      </dsp:nvSpPr>
      <dsp:spPr>
        <a:xfrm>
          <a:off x="1016355" y="1833532"/>
          <a:ext cx="6113417" cy="775725"/>
        </a:xfrm>
        <a:prstGeom prst="roundRect">
          <a:avLst>
            <a:gd name="adj" fmla="val 10000"/>
          </a:avLst>
        </a:prstGeom>
        <a:solidFill>
          <a:schemeClr val="accent4">
            <a:hueOff val="-2976513"/>
            <a:satOff val="17933"/>
            <a:lumOff val="1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alibri" panose="020F0502020204030204" pitchFamily="34" charset="0"/>
            </a:rPr>
            <a:t>Work with measurement and other interested partners to develop additional relevant metrics in US and global contexts</a:t>
          </a:r>
        </a:p>
      </dsp:txBody>
      <dsp:txXfrm>
        <a:off x="1039075" y="1856252"/>
        <a:ext cx="5059399" cy="730285"/>
      </dsp:txXfrm>
    </dsp:sp>
    <dsp:sp modelId="{927A312D-74B0-4F4F-9D6C-C62F3E478DE7}">
      <dsp:nvSpPr>
        <dsp:cNvPr id="0" name=""/>
        <dsp:cNvSpPr/>
      </dsp:nvSpPr>
      <dsp:spPr>
        <a:xfrm>
          <a:off x="1528354" y="2750298"/>
          <a:ext cx="6113417" cy="775725"/>
        </a:xfrm>
        <a:prstGeom prst="roundRect">
          <a:avLst>
            <a:gd name="adj" fmla="val 10000"/>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alibri" panose="020F0502020204030204" pitchFamily="34" charset="0"/>
            </a:rPr>
            <a:t>Build broader stakeholder support by tailoring outreach efforts to varied audiences </a:t>
          </a:r>
        </a:p>
      </dsp:txBody>
      <dsp:txXfrm>
        <a:off x="1551074" y="2773018"/>
        <a:ext cx="5051757" cy="730285"/>
      </dsp:txXfrm>
    </dsp:sp>
    <dsp:sp modelId="{DDE3534C-7C06-0848-9B54-CCE02E048051}">
      <dsp:nvSpPr>
        <dsp:cNvPr id="0" name=""/>
        <dsp:cNvSpPr/>
      </dsp:nvSpPr>
      <dsp:spPr>
        <a:xfrm>
          <a:off x="5609196" y="594135"/>
          <a:ext cx="504221" cy="50422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722646" y="594135"/>
        <a:ext cx="277321" cy="379426"/>
      </dsp:txXfrm>
    </dsp:sp>
    <dsp:sp modelId="{1CEB99DE-87E6-9346-AA24-BECDC3DF9D20}">
      <dsp:nvSpPr>
        <dsp:cNvPr id="0" name=""/>
        <dsp:cNvSpPr/>
      </dsp:nvSpPr>
      <dsp:spPr>
        <a:xfrm>
          <a:off x="6121194" y="1510901"/>
          <a:ext cx="504221" cy="504221"/>
        </a:xfrm>
        <a:prstGeom prst="downArrow">
          <a:avLst>
            <a:gd name="adj1" fmla="val 55000"/>
            <a:gd name="adj2" fmla="val 45000"/>
          </a:avLst>
        </a:prstGeom>
        <a:solidFill>
          <a:schemeClr val="accent4">
            <a:tint val="40000"/>
            <a:alpha val="90000"/>
            <a:hueOff val="-1972855"/>
            <a:satOff val="11079"/>
            <a:lumOff val="704"/>
            <a:alphaOff val="0"/>
          </a:schemeClr>
        </a:solidFill>
        <a:ln w="12700" cap="flat" cmpd="sng" algn="ctr">
          <a:solidFill>
            <a:schemeClr val="accent4">
              <a:tint val="40000"/>
              <a:alpha val="90000"/>
              <a:hueOff val="-1972855"/>
              <a:satOff val="11079"/>
              <a:lumOff val="7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234644" y="1510901"/>
        <a:ext cx="277321" cy="379426"/>
      </dsp:txXfrm>
    </dsp:sp>
    <dsp:sp modelId="{1B724BDC-2D95-804C-9F80-8D5D8EAC6E49}">
      <dsp:nvSpPr>
        <dsp:cNvPr id="0" name=""/>
        <dsp:cNvSpPr/>
      </dsp:nvSpPr>
      <dsp:spPr>
        <a:xfrm>
          <a:off x="6625551" y="2427667"/>
          <a:ext cx="504221" cy="504221"/>
        </a:xfrm>
        <a:prstGeom prst="downArrow">
          <a:avLst>
            <a:gd name="adj1" fmla="val 55000"/>
            <a:gd name="adj2" fmla="val 45000"/>
          </a:avLst>
        </a:prstGeom>
        <a:solidFill>
          <a:schemeClr val="accent4">
            <a:tint val="40000"/>
            <a:alpha val="90000"/>
            <a:hueOff val="-3945710"/>
            <a:satOff val="22157"/>
            <a:lumOff val="1408"/>
            <a:alphaOff val="0"/>
          </a:schemeClr>
        </a:solidFill>
        <a:ln w="12700" cap="flat" cmpd="sng" algn="ctr">
          <a:solidFill>
            <a:schemeClr val="accent4">
              <a:tint val="40000"/>
              <a:alpha val="90000"/>
              <a:hueOff val="-3945710"/>
              <a:satOff val="22157"/>
              <a:lumOff val="14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739001" y="2427667"/>
        <a:ext cx="277321" cy="3794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rPr>
              <a:t>The Coalition to Expand Contraceptive Access (CECA), the National Birth Equity Collaborative (NBEC), and the University of San Francisco, Person-Centered Reproductive Health Program (UCSF), along with a diverse working group, set out to align values and evidence, toward a measure of Sexual and Reproductive Wellbeing (SRWB).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225142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developing a definition for SRWB, it was important to understand the broader sociological determinants and context that inform the concept of SRWB</a:t>
            </a: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order to make this context explicit, we developed a conceptual model of SRWB, informed by input from the workgroup plus learnings from the environmental scans.</a:t>
            </a: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graphic is adapted from a socioecological model developed for the Robert Wood Johnson Foundation. It proposes the socioecological factors and context that constitute SRWB and influence people’s ability to achieve SRWB, including how structural, social, and individual-level determinants directly and indirectly shape the outcome of SRWB. </a:t>
            </a: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social determinants of health equity are intentionally illustrated as a “sea” in which this model “swims” to demonstrate how systems of power and history pervade all societal structures, policies, practices, values, choices, and, ultimately, SRWB. Being explicit about the relationship between SRWB and these social determinants of health equity and the socioecological determinants included within the model helped ensure that the development of a definition of SRWB and its domains was informed by contextual factors.   </a:t>
            </a:r>
          </a:p>
          <a:p>
            <a:pPr marL="158750" indent="0">
              <a:buNone/>
            </a:pPr>
            <a:endParaRPr lang="en-US" dirty="0"/>
          </a:p>
        </p:txBody>
      </p:sp>
    </p:spTree>
    <p:extLst>
      <p:ext uri="{BB962C8B-B14F-4D97-AF65-F5344CB8AC3E}">
        <p14:creationId xmlns:p14="http://schemas.microsoft.com/office/powerpoint/2010/main" val="100637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SRWB team and working group developed an initial definition of SRWB through an intensive stakeholder engagement process, iterated across multiple workgroup meetings. Existing evidence on people’s experiences and understanding of their SRWB, the socioecological factors that shape and comprise SRWB, existing SREH definitions and measures, and RJ and SRHE frameworks informed its development.</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initial’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mean that this definition is not static – it will evolve with more input from stakeholders and as it’s applied to different communities. </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were intentional about creating a broad definition so that it can be applicable to all people and across the life course. </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envision the definition to be taken up and considered by the broad SREH field and eventually the general population to begin changing how people think about sexual and reproductive outcomes, including their own sexual and reproductive outcomes. This definition is also an avenue through which to shape and direct the SREH narrative, policy, and practice.</a:t>
            </a:r>
          </a:p>
          <a:p>
            <a:pPr marL="158750" indent="0">
              <a:buFontTx/>
              <a:buNone/>
            </a:pPr>
            <a:endParaRPr lang="en-US" dirty="0"/>
          </a:p>
        </p:txBody>
      </p:sp>
    </p:spTree>
    <p:extLst>
      <p:ext uri="{BB962C8B-B14F-4D97-AF65-F5344CB8AC3E}">
        <p14:creationId xmlns:p14="http://schemas.microsoft.com/office/powerpoint/2010/main" val="344005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SRWB team developed an initial measurement framework for SRWB, building off of the draft definition.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measurement framework distills our conceptual definition of SRWB into an operational definition, or list of initial proposed domains, to help guide measure development, including item generation.</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final SRWB measure may diverge from this framework, as:</a:t>
            </a:r>
          </a:p>
          <a:p>
            <a:pPr marL="742950" marR="0" lvl="1" indent="-285750">
              <a:spcBef>
                <a:spcPts val="0"/>
              </a:spcBef>
              <a:spcAft>
                <a:spcPts val="0"/>
              </a:spcAft>
              <a:buFont typeface="Courier New" panose="02070309020205020404" pitchFamily="49" charset="0"/>
              <a:buChar char="o"/>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Subsequent qualitative work and testing may shift domain organization, item inclusion, and more</a:t>
            </a:r>
          </a:p>
          <a:p>
            <a:pPr marL="742950" marR="0" lvl="1" indent="-285750">
              <a:spcBef>
                <a:spcPts val="0"/>
              </a:spcBef>
              <a:spcAft>
                <a:spcPts val="0"/>
              </a:spcAft>
              <a:buFont typeface="Courier New" panose="02070309020205020404" pitchFamily="49" charset="0"/>
              <a:buChar char="o"/>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broad approach leaves room for further refinements or adaptations by future researchers</a:t>
            </a:r>
          </a:p>
          <a:p>
            <a:pPr marL="158750" indent="0">
              <a:buFontTx/>
              <a:buNone/>
            </a:pPr>
            <a:endParaRPr lang="en-US" dirty="0"/>
          </a:p>
        </p:txBody>
      </p:sp>
    </p:spTree>
    <p:extLst>
      <p:ext uri="{BB962C8B-B14F-4D97-AF65-F5344CB8AC3E}">
        <p14:creationId xmlns:p14="http://schemas.microsoft.com/office/powerpoint/2010/main" val="418103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Moving onto Phase 2, of this work – what do we hope to achieve looking ahead?</a:t>
            </a:r>
          </a:p>
        </p:txBody>
      </p:sp>
    </p:spTree>
    <p:extLst>
      <p:ext uri="{BB962C8B-B14F-4D97-AF65-F5344CB8AC3E}">
        <p14:creationId xmlns:p14="http://schemas.microsoft.com/office/powerpoint/2010/main" val="2946801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toward a measure of SRWB, our second phase will fundamentally require additional qualitative work and community engagement to move into instrument development and testing. </a:t>
            </a:r>
          </a:p>
          <a:p>
            <a:endParaRPr lang="en-US" dirty="0"/>
          </a:p>
        </p:txBody>
      </p:sp>
    </p:spTree>
    <p:extLst>
      <p:ext uri="{BB962C8B-B14F-4D97-AF65-F5344CB8AC3E}">
        <p14:creationId xmlns:p14="http://schemas.microsoft.com/office/powerpoint/2010/main" val="3229931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in the SRWB development process is to:</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Refine the definition and measurement framework (Step 3)</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Draft a preliminary instrument (Step 4)</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Test and refining the instrument and developing recommendations for use (Step 5)</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thinking about and conducting this process differently from other measure development approaches by asking people about how they want us to phrase the items etc., in addition to iterating our current definition and measurement framework of SRWB.</a:t>
            </a:r>
          </a:p>
          <a:p>
            <a:pPr marL="158750" indent="0">
              <a:buNone/>
            </a:pPr>
            <a:endParaRPr lang="en-US" dirty="0"/>
          </a:p>
        </p:txBody>
      </p:sp>
    </p:spTree>
    <p:extLst>
      <p:ext uri="{BB962C8B-B14F-4D97-AF65-F5344CB8AC3E}">
        <p14:creationId xmlns:p14="http://schemas.microsoft.com/office/powerpoint/2010/main" val="928399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In this next phase of the SRWB project, qualitative work and community engagement will be critical to inform the measure development process. </a:t>
            </a:r>
          </a:p>
          <a:p>
            <a:pPr marL="457200" indent="-298450"/>
            <a:r>
              <a:rPr lang="en-US" sz="1800" dirty="0">
                <a:effectLst/>
                <a:latin typeface="Calibri" panose="020F0502020204030204" pitchFamily="34" charset="0"/>
                <a:ea typeface="Calibri" panose="020F0502020204030204" pitchFamily="34" charset="0"/>
                <a:cs typeface="Arial" panose="020B0604020202020204" pitchFamily="34" charset="0"/>
              </a:rPr>
              <a:t>Different from other measure development processes, the SRWB approach plans to include qualitative work and community engagement efforts to elicit and incorporate feedback on the </a:t>
            </a:r>
            <a:r>
              <a:rPr lang="en-US" sz="18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proposed definition, framework,  items, and measure – including participating in measure testing activities and developing recommendations for measure use.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indent="-298450"/>
            <a:r>
              <a:rPr lang="en-US" sz="1800" dirty="0">
                <a:effectLst/>
                <a:latin typeface="Calibri" panose="020F0502020204030204" pitchFamily="34" charset="0"/>
                <a:ea typeface="Calibri" panose="020F0502020204030204" pitchFamily="34" charset="0"/>
                <a:cs typeface="Arial" panose="020B0604020202020204" pitchFamily="34" charset="0"/>
              </a:rPr>
              <a:t>This involvement will be essential to developing a responsive, community-informed person-centered measure</a:t>
            </a:r>
            <a:endParaRPr lang="en-US" dirty="0">
              <a:solidFill>
                <a:srgbClr val="3F3F3F"/>
              </a:solidFill>
              <a:effectLst/>
              <a:latin typeface="Helvetica" pitchFamily="2" charset="0"/>
            </a:endParaRPr>
          </a:p>
        </p:txBody>
      </p:sp>
    </p:spTree>
    <p:extLst>
      <p:ext uri="{BB962C8B-B14F-4D97-AF65-F5344CB8AC3E}">
        <p14:creationId xmlns:p14="http://schemas.microsoft.com/office/powerpoint/2010/main" val="3639199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Outside the US, and particularly in countries often called low- and middle-income or “the Global South”, there are similar if not greater challenges with existing measures, including the reliance on measures related to contraception such as “unmet contraceptive need” and “modern contraceptive prevalence ratio” that do not consider or incorporate people’s own preferences and goals related to fertility and contraceptive use. </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Therefore, the need for holistic measures is relevant beyond the US. </a:t>
            </a:r>
          </a:p>
          <a:p>
            <a:pPr marL="158750" indent="0">
              <a:buNone/>
            </a:pPr>
            <a:endParaRPr lang="en-US" b="1" dirty="0"/>
          </a:p>
        </p:txBody>
      </p:sp>
    </p:spTree>
    <p:extLst>
      <p:ext uri="{BB962C8B-B14F-4D97-AF65-F5344CB8AC3E}">
        <p14:creationId xmlns:p14="http://schemas.microsoft.com/office/powerpoint/2010/main" val="133036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and improved measures, like SRWB, can be used to better capture people’s own lived experiences of SREH.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Measuring SRWB has the potential to:</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Uplift people’s values, expand access, and address inequities;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focus on values-aligned, holistic, and person-centered metrics at the core of policy, programs, practice, and research;</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Disrupt historical measurement approaches and avoid reproducing the harms of prior measurement;</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understanding of the extent to which structures, systems, and the range of fields and efforts are enabling optimal sexual and reproductive experiences on a population level​; and</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Contribute to our ability to empirically assess, better understand, and more effectively address complex phenomena going forward</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effort to define and measure SRWB can help drive a fundamental and holistic shift toward person-centered metrics through documenting and sharing the work, engaging key partners, and fostering action.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6133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Collaboration is key to creating a fundamental shift to person-centered metrics that center people’s values and preferences for sexual and reproductive experiences and health.</a:t>
            </a:r>
          </a:p>
          <a:p>
            <a:pPr marL="457200" indent="-298450"/>
            <a:r>
              <a:rPr lang="en-US" dirty="0"/>
              <a:t>We also see collaboration as key to moving the SRWB measure development process forward and to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collectively </a:t>
            </a:r>
            <a:r>
              <a:rPr lang="en-US" sz="1800" dirty="0">
                <a:effectLst/>
                <a:latin typeface="Calibri" panose="020F0502020204030204" pitchFamily="34" charset="0"/>
                <a:ea typeface="Calibri" panose="020F0502020204030204" pitchFamily="34" charset="0"/>
                <a:cs typeface="Arial" panose="020B0604020202020204" pitchFamily="34" charset="0"/>
              </a:rPr>
              <a:t>creating a “SRWB narrative” that fosters buy-in for measure dissemination and implementation. To that end, the SRWB team intends to:</a:t>
            </a:r>
          </a:p>
          <a:p>
            <a:pPr marL="914400" lvl="1" indent="-298450">
              <a:buSzPct val="80000"/>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Continue to engage interested working group members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throughout the measure development phases (steps 3-5) and during the dissemination and implementation phases.</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914400" lvl="1" indent="-298450">
              <a:buSzPct val="80000"/>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Calibri" panose="020F0502020204030204" pitchFamily="34" charset="0"/>
              </a:rPr>
              <a:t>Engage community members</a:t>
            </a:r>
            <a:r>
              <a:rPr lang="en-US" sz="1800" dirty="0">
                <a:effectLst/>
                <a:latin typeface="Calibri" panose="020F0502020204030204" pitchFamily="34" charset="0"/>
                <a:ea typeface="Calibri" panose="020F0502020204030204" pitchFamily="34" charset="0"/>
                <a:cs typeface="Calibri" panose="020F0502020204030204" pitchFamily="34" charset="0"/>
              </a:rPr>
              <a:t> to help refine and finalize the SRWB </a:t>
            </a:r>
            <a:r>
              <a:rPr lang="en-US" sz="1800" dirty="0">
                <a:effectLst/>
                <a:latin typeface="Calibri" panose="020F0502020204030204" pitchFamily="34" charset="0"/>
                <a:ea typeface="Calibri" panose="020F0502020204030204" pitchFamily="34" charset="0"/>
                <a:cs typeface="Arial" panose="020B0604020202020204" pitchFamily="34" charset="0"/>
              </a:rPr>
              <a:t>definition and measurement framework, provide feedback on the draft </a:t>
            </a:r>
            <a:r>
              <a:rPr lang="en-US" sz="1800" dirty="0">
                <a:effectLst/>
                <a:latin typeface="Calibri" panose="020F0502020204030204" pitchFamily="34" charset="0"/>
                <a:ea typeface="Yu Mincho" panose="02020400000000000000" pitchFamily="18" charset="-128"/>
                <a:cs typeface="Arial" panose="020B0604020202020204" pitchFamily="34" charset="0"/>
              </a:rPr>
              <a:t>quantitative measure of SRWB, and participate in measure testing activities. </a:t>
            </a:r>
            <a:endParaRPr lang="en-US" sz="1800" b="0" dirty="0">
              <a:effectLst/>
              <a:latin typeface="Calibri" panose="020F0502020204030204" pitchFamily="34" charset="0"/>
              <a:ea typeface="Yu Mincho" panose="02020400000000000000" pitchFamily="18" charset="-128"/>
              <a:cs typeface="Arial" panose="020B0604020202020204" pitchFamily="34" charset="0"/>
            </a:endParaRPr>
          </a:p>
          <a:p>
            <a:pPr marL="914400" lvl="1" indent="-298450">
              <a:buSzPct val="80000"/>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Calibri" panose="020F0502020204030204" pitchFamily="34" charset="0"/>
              </a:rPr>
              <a:t>Work with measurement and other interested partners </a:t>
            </a:r>
            <a:r>
              <a:rPr lang="en-US" sz="1800" dirty="0">
                <a:effectLst/>
                <a:latin typeface="Calibri" panose="020F0502020204030204" pitchFamily="34" charset="0"/>
                <a:ea typeface="Calibri" panose="020F0502020204030204" pitchFamily="34" charset="0"/>
                <a:cs typeface="Calibri" panose="020F0502020204030204" pitchFamily="34" charset="0"/>
              </a:rPr>
              <a:t>to identify and develop additional metrics related to SRWB and to consider application of SRWB in other global contexts.</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914400" lvl="1" indent="-298450">
              <a:buSzPct val="80000"/>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Build broader stakeholder support</a:t>
            </a:r>
            <a:r>
              <a:rPr lang="en-US" sz="1800" dirty="0">
                <a:effectLst/>
                <a:latin typeface="Calibri" panose="020F0502020204030204" pitchFamily="34" charset="0"/>
                <a:ea typeface="Calibri" panose="020F0502020204030204" pitchFamily="34" charset="0"/>
                <a:cs typeface="Arial" panose="020B0604020202020204" pitchFamily="34" charset="0"/>
              </a:rPr>
              <a:t> by tailoring outreach efforts to audiences such as human rights advocates and federal partners, including those who manage national survey systems.</a:t>
            </a:r>
          </a:p>
          <a:p>
            <a:pPr marL="914400" lvl="1" indent="-298450"/>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21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Wellbeing is a concept of increasing value in the societal and economic space.</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Across various countries, including Scotland, New Zealand, and Iceland, we see governments and policy makers shifting toward measuring wellbeing as a desirable outcome – and some considering it as a supplement for GDP.</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reason why people are using the wellbeing frame. It allows decision-makers and funders to consider the question: “what </a:t>
            </a:r>
            <a:r>
              <a:rPr lang="en-US" sz="1800" dirty="0">
                <a:effectLst/>
              </a:rPr>
              <a:t>do we</a:t>
            </a:r>
            <a:r>
              <a:rPr lang="en-US" sz="1800" dirty="0"/>
              <a:t> </a:t>
            </a:r>
            <a:r>
              <a:rPr lang="en-US" sz="1800" dirty="0">
                <a:effectLst/>
              </a:rPr>
              <a:t>really care about? Is it ultimately the wellbeing of citizens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Yet those measuring wellbeing typically do not consider sexual and reproductive experiences and health (SREH), despite this being a core aspect of wellbeing. Thus, we wanted to integrate the concept of wellbeing with that of SREH.</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solidFill>
                <a:srgbClr val="000000"/>
              </a:solidFill>
              <a:effectLst/>
              <a:latin typeface="Helvetica" pitchFamily="2" charset="0"/>
            </a:endParaRPr>
          </a:p>
        </p:txBody>
      </p:sp>
    </p:spTree>
    <p:extLst>
      <p:ext uri="{BB962C8B-B14F-4D97-AF65-F5344CB8AC3E}">
        <p14:creationId xmlns:p14="http://schemas.microsoft.com/office/powerpoint/2010/main" val="384980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presents information on the three partners that comprise the SRWB Team.</a:t>
            </a:r>
          </a:p>
        </p:txBody>
      </p:sp>
    </p:spTree>
    <p:extLst>
      <p:ext uri="{BB962C8B-B14F-4D97-AF65-F5344CB8AC3E}">
        <p14:creationId xmlns:p14="http://schemas.microsoft.com/office/powerpoint/2010/main" val="168069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81A54-0AF6-8043-A018-D0D0D65FF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43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Generally, how we are thinking of wellbeing stems from philosophical literature. </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the Stanford Encyclopedia of Philosophy, wellbeing in philosophy is most used to describe “what is non-instrumentally or ultimately good for a person”</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this understanding of wellbeing is applied to sexual and reproductive experiences of health, the resulting sexual and reproductive wellbeing frame can be understood as “people achieving the sexual and reproductive lives they wish to have…lives with abundance and fulfillment.”</a:t>
            </a:r>
          </a:p>
          <a:p>
            <a:endParaRPr lang="en-US" dirty="0"/>
          </a:p>
        </p:txBody>
      </p:sp>
    </p:spTree>
    <p:extLst>
      <p:ext uri="{BB962C8B-B14F-4D97-AF65-F5344CB8AC3E}">
        <p14:creationId xmlns:p14="http://schemas.microsoft.com/office/powerpoint/2010/main" val="329187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purpose of the SRWB measurement work was to produce and disseminate a definition of SRWB and develop a strategy to design and validate a measure of SRWB. </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measure will be self-reported and assessed at the population-level. </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With this work, the SRWB team and working group set out to achieve three overarching objectives:</a:t>
            </a:r>
          </a:p>
          <a:p>
            <a:pPr marL="800100" marR="0" lvl="1" indent="-342900">
              <a:spcBef>
                <a:spcPts val="0"/>
              </a:spcBef>
              <a:spcAft>
                <a:spcPts val="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 whether people are achieving the sexual and reproductive lives they wish to have,</a:t>
            </a:r>
          </a:p>
          <a:p>
            <a:pPr marL="800100" marR="0" lvl="1" indent="-342900">
              <a:spcBef>
                <a:spcPts val="0"/>
              </a:spcBef>
              <a:spcAft>
                <a:spcPts val="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Set the stage for a measure that is values-aligned, and</a:t>
            </a:r>
          </a:p>
          <a:p>
            <a:pPr marL="800100" marR="0" lvl="1" indent="-342900">
              <a:spcBef>
                <a:spcPts val="0"/>
              </a:spcBef>
              <a:spcAft>
                <a:spcPts val="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Promote ongoing culture shift in SRH measurement.</a:t>
            </a:r>
          </a:p>
        </p:txBody>
      </p:sp>
    </p:spTree>
    <p:extLst>
      <p:ext uri="{BB962C8B-B14F-4D97-AF65-F5344CB8AC3E}">
        <p14:creationId xmlns:p14="http://schemas.microsoft.com/office/powerpoint/2010/main" val="429323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Unintended pregnancy, contraceptive continuation, and abortion rates are examples of normative, non-person-centered measures that nevertheless shape the priorities of sexual and reproductive health policies, programs and care.</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existing measures perpetuate harmful and oppressive narratives that widen inequities in SRH. </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fundamental need to shift away from these traditional and often stigmatizing metrics, and toward measurements that are consistent with the vales of reproductive autonomy and reproductive justice.</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work is also an opportunity to builds on the increasing recognition of the value of prioritizing and measuring wellbeing as a means of determining how well people’s health and social needs are met</a:t>
            </a:r>
          </a:p>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81A54-0AF6-8043-A018-D0D0D65FF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81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SRWB team and working group identified and modeled the following principles from the outset of this effort. These principles, informed by environmental scanning efforts and expert input, were identified as key to centering justice and equity and ensuring the process is inclusive, values-aligned, evidence-based, and does not reproduce the same harms as prior measurement approaches. They include:</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Keeping values of RJ and SRHE central and omnipresent throughout this process​: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Rooting the SRWB measure and development process in concrete values and goals, from the point of conceptualization and throughout implementation.</a:t>
            </a:r>
          </a:p>
          <a:p>
            <a:pPr marL="800100" marR="0" lvl="1" indent="-342900">
              <a:spcBef>
                <a:spcPts val="0"/>
              </a:spcBef>
              <a:spcAft>
                <a:spcPts val="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Defining SRWB “in the eye of the beholder”:</a:t>
            </a:r>
            <a:r>
              <a:rPr lang="en-US" sz="1800" dirty="0">
                <a:effectLst/>
                <a:latin typeface="Calibri" panose="020F0502020204030204" pitchFamily="34" charset="0"/>
                <a:ea typeface="Calibri" panose="020F0502020204030204" pitchFamily="34" charset="0"/>
                <a:cs typeface="Times New Roman" panose="02020603050405020304" pitchFamily="18" charset="0"/>
              </a:rPr>
              <a:t> Recognizing that everyone has different lived experiences, desires, and stigmas and is impacted differently by policy and structural contexts, and keeping that in mind as we strive to incorporate how individuals understand and define their subjective wellbeing across the life course, while working toward a population-level measure.</a:t>
            </a:r>
          </a:p>
          <a:p>
            <a:pPr marL="800100" marR="0" lvl="1" indent="-342900">
              <a:spcBef>
                <a:spcPts val="0"/>
              </a:spcBef>
              <a:spcAft>
                <a:spcPts val="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Relying on diverse, comprehensive community engagement​: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Accepting that measure developers alone should not define wellbeing for all individuals; and thus developing an inclusive, validated definition and measure through community feedback and qualitative information gathering.</a:t>
            </a:r>
          </a:p>
          <a:p>
            <a:pPr marL="800100" marR="0" lvl="1" indent="-342900">
              <a:spcBef>
                <a:spcPts val="0"/>
              </a:spcBef>
              <a:spcAft>
                <a:spcPts val="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Moving away from negative definitions and toward a positive framing: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Several existing health-related concepts are defined in the negative, including by the absence of illness or problem. Therefore, we aimed to focus SRWB on positive elements, emphasizing the positive outcome of wellbeing, as well as influential components along the pathway. </a:t>
            </a:r>
          </a:p>
          <a:p>
            <a:pPr marL="800100" marR="0" lvl="1" indent="-342900">
              <a:spcBef>
                <a:spcPts val="0"/>
              </a:spcBef>
              <a:spcAft>
                <a:spcPts val="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Reiterating the importance and unique contribution of holistic measures, like SRWB​:</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includes framing why SRWB measurement is needed and clarifying its intended use throughout discussions, development, and dissemination to emphasize the potential positive impacts and promote culture shift.</a:t>
            </a:r>
          </a:p>
          <a:p>
            <a:pPr marL="800100" marR="0" lvl="1" indent="-342900">
              <a:spcBef>
                <a:spcPts val="0"/>
              </a:spcBef>
              <a:spcAft>
                <a:spcPts val="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Lastly, building from but not being constrained by previous measurement approaches:​</a:t>
            </a:r>
            <a:r>
              <a:rPr lang="en-US" sz="1800" dirty="0">
                <a:effectLst/>
                <a:latin typeface="Calibri" panose="020F0502020204030204" pitchFamily="34" charset="0"/>
                <a:ea typeface="Calibri" panose="020F0502020204030204" pitchFamily="34" charset="0"/>
                <a:cs typeface="Times New Roman" panose="02020603050405020304" pitchFamily="18" charset="0"/>
              </a:rPr>
              <a:t> Measures have their limitations and risk being weaponized. It is important to consider both traditional and innovative approaches to measure development to reimagine their value and utility and not recreate prior harms. </a:t>
            </a:r>
          </a:p>
          <a:p>
            <a:pPr marL="342900" marR="0" lvl="0" indent="-342900">
              <a:lnSpc>
                <a:spcPct val="107000"/>
              </a:lnSpc>
              <a:spcBef>
                <a:spcPts val="300"/>
              </a:spcBef>
              <a:spcAft>
                <a:spcPts val="300"/>
              </a:spcAft>
              <a:buFont typeface="+mj-lt"/>
              <a:buAutoNum type="arabicPeriod"/>
            </a:pPr>
            <a:endParaRPr lang="en-US" dirty="0"/>
          </a:p>
        </p:txBody>
      </p:sp>
    </p:spTree>
    <p:extLst>
      <p:ext uri="{BB962C8B-B14F-4D97-AF65-F5344CB8AC3E}">
        <p14:creationId xmlns:p14="http://schemas.microsoft.com/office/powerpoint/2010/main" val="414722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endParaRPr lang="en-US" dirty="0"/>
          </a:p>
        </p:txBody>
      </p:sp>
    </p:spTree>
    <p:extLst>
      <p:ext uri="{BB962C8B-B14F-4D97-AF65-F5344CB8AC3E}">
        <p14:creationId xmlns:p14="http://schemas.microsoft.com/office/powerpoint/2010/main" val="280275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This slide outlines the key steps that comprise the two phases of this work.</a:t>
            </a:r>
          </a:p>
          <a:p>
            <a:pPr marL="0" marR="0" lvl="0" indent="0">
              <a:spcBef>
                <a:spcPts val="0"/>
              </a:spcBef>
              <a:spcAft>
                <a:spcPts val="0"/>
              </a:spcAft>
              <a:buFont typeface="Arial" panose="020B0604020202020204" pitchFamily="34" charset="0"/>
              <a:buNone/>
              <a:tabLst>
                <a:tab pos="4572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Phase 1 </a:t>
            </a:r>
            <a:r>
              <a:rPr lang="en-US" sz="1800" dirty="0">
                <a:effectLst/>
                <a:latin typeface="Calibri" panose="020F0502020204030204" pitchFamily="34" charset="0"/>
                <a:ea typeface="Calibri" panose="020F0502020204030204" pitchFamily="34" charset="0"/>
                <a:cs typeface="Times New Roman" panose="02020603050405020304" pitchFamily="18" charset="0"/>
              </a:rPr>
              <a:t>reflects the work completed to date, comprising of two steps: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Developing the idea and conceptual framework, and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Developing a detailed definition and measurement framework</a:t>
            </a:r>
          </a:p>
          <a:p>
            <a:pPr marL="0" marR="0" lvl="0" indent="0">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work was informed by diverse workgroup input and reviews of the evidence; it also led to enhanced communication, collaboration, and alignment. We will dive more deeply into these steps momentarily.</a:t>
            </a:r>
          </a:p>
          <a:p>
            <a:pPr marL="0" marR="0" lvl="0" indent="0">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Phase 2 </a:t>
            </a:r>
            <a:r>
              <a:rPr lang="en-US" sz="1800" dirty="0">
                <a:effectLst/>
                <a:latin typeface="Calibri" panose="020F0502020204030204" pitchFamily="34" charset="0"/>
                <a:ea typeface="Calibri" panose="020F0502020204030204" pitchFamily="34" charset="0"/>
                <a:cs typeface="Times New Roman" panose="02020603050405020304" pitchFamily="18" charset="0"/>
              </a:rPr>
              <a:t>reflects future measure development work and consists of:</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Refining the definition and measurement framework</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Drafting a preliminary instrument</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Testing and refining the instrument and developing recommendations for use</a:t>
            </a:r>
          </a:p>
          <a:p>
            <a:pPr marL="0" marR="0" lvl="0" indent="0">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This work will be driven by additional qualitative research and community engagement.</a:t>
            </a:r>
          </a:p>
          <a:p>
            <a:pPr marL="0" marR="0" lvl="0" indent="0">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start by focusing on what we have accomplished in Phase 1 (Steps 1 &amp; 2), and move onto what we hope to achieve in the second phase of this work (Steps 3-5).</a:t>
            </a:r>
          </a:p>
        </p:txBody>
      </p:sp>
    </p:spTree>
    <p:extLst>
      <p:ext uri="{BB962C8B-B14F-4D97-AF65-F5344CB8AC3E}">
        <p14:creationId xmlns:p14="http://schemas.microsoft.com/office/powerpoint/2010/main" val="120719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phase 1 we performed two environmental scans of SRWB-related quantitative and qualitative literature to understand the existing published evidence. </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learned that existing quantitative measures…</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the qualitative literature, we identified themes about the core components of SRWB. These include…</a:t>
            </a:r>
          </a:p>
          <a:p>
            <a:endParaRPr lang="en-US" dirty="0"/>
          </a:p>
        </p:txBody>
      </p:sp>
    </p:spTree>
    <p:extLst>
      <p:ext uri="{BB962C8B-B14F-4D97-AF65-F5344CB8AC3E}">
        <p14:creationId xmlns:p14="http://schemas.microsoft.com/office/powerpoint/2010/main" val="3507320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eatured Section">
  <p:cSld name="CUSTOM">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27650" y="1733675"/>
            <a:ext cx="54369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2"/>
              </a:buClr>
              <a:buSzPts val="4800"/>
              <a:buNone/>
              <a:defRPr sz="4800">
                <a:solidFill>
                  <a:schemeClr val="l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lgn="r" rtl="0">
              <a:buNone/>
              <a:defRPr sz="1000">
                <a:solidFill>
                  <a:srgbClr val="000000"/>
                </a:solidFill>
                <a:latin typeface="Avenir"/>
                <a:ea typeface="Avenir"/>
                <a:cs typeface="Avenir"/>
                <a:sym typeface="Avenir"/>
              </a:defRPr>
            </a:lvl1pPr>
            <a:lvl2pPr lvl="1" algn="r" rtl="0">
              <a:buNone/>
              <a:defRPr sz="1000">
                <a:solidFill>
                  <a:srgbClr val="000000"/>
                </a:solidFill>
                <a:latin typeface="Avenir"/>
                <a:ea typeface="Avenir"/>
                <a:cs typeface="Avenir"/>
                <a:sym typeface="Avenir"/>
              </a:defRPr>
            </a:lvl2pPr>
            <a:lvl3pPr lvl="2" algn="r" rtl="0">
              <a:buNone/>
              <a:defRPr sz="1000">
                <a:solidFill>
                  <a:srgbClr val="000000"/>
                </a:solidFill>
                <a:latin typeface="Avenir"/>
                <a:ea typeface="Avenir"/>
                <a:cs typeface="Avenir"/>
                <a:sym typeface="Avenir"/>
              </a:defRPr>
            </a:lvl3pPr>
            <a:lvl4pPr lvl="3" algn="r" rtl="0">
              <a:buNone/>
              <a:defRPr sz="1000">
                <a:solidFill>
                  <a:srgbClr val="000000"/>
                </a:solidFill>
                <a:latin typeface="Avenir"/>
                <a:ea typeface="Avenir"/>
                <a:cs typeface="Avenir"/>
                <a:sym typeface="Avenir"/>
              </a:defRPr>
            </a:lvl4pPr>
            <a:lvl5pPr lvl="4" algn="r" rtl="0">
              <a:buNone/>
              <a:defRPr sz="1000">
                <a:solidFill>
                  <a:srgbClr val="000000"/>
                </a:solidFill>
                <a:latin typeface="Avenir"/>
                <a:ea typeface="Avenir"/>
                <a:cs typeface="Avenir"/>
                <a:sym typeface="Avenir"/>
              </a:defRPr>
            </a:lvl5pPr>
            <a:lvl6pPr lvl="5" algn="r" rtl="0">
              <a:buNone/>
              <a:defRPr sz="1000">
                <a:solidFill>
                  <a:srgbClr val="000000"/>
                </a:solidFill>
                <a:latin typeface="Avenir"/>
                <a:ea typeface="Avenir"/>
                <a:cs typeface="Avenir"/>
                <a:sym typeface="Avenir"/>
              </a:defRPr>
            </a:lvl6pPr>
            <a:lvl7pPr lvl="6" algn="r" rtl="0">
              <a:buNone/>
              <a:defRPr sz="1000">
                <a:solidFill>
                  <a:srgbClr val="000000"/>
                </a:solidFill>
                <a:latin typeface="Avenir"/>
                <a:ea typeface="Avenir"/>
                <a:cs typeface="Avenir"/>
                <a:sym typeface="Avenir"/>
              </a:defRPr>
            </a:lvl7pPr>
            <a:lvl8pPr lvl="7" algn="r" rtl="0">
              <a:buNone/>
              <a:defRPr sz="1000">
                <a:solidFill>
                  <a:srgbClr val="000000"/>
                </a:solidFill>
                <a:latin typeface="Avenir"/>
                <a:ea typeface="Avenir"/>
                <a:cs typeface="Avenir"/>
                <a:sym typeface="Avenir"/>
              </a:defRPr>
            </a:lvl8pPr>
            <a:lvl9pPr lvl="8" algn="r" rtl="0">
              <a:buNone/>
              <a:defRPr sz="1000">
                <a:solidFill>
                  <a:srgbClr val="000000"/>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3">
            <a:alphaModFix/>
          </a:blip>
          <a:stretch>
            <a:fillRect/>
          </a:stretch>
        </p:blipFill>
        <p:spPr>
          <a:xfrm>
            <a:off x="343525" y="4505326"/>
            <a:ext cx="1276349" cy="6381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E0177-EAB0-7FE5-147C-F37991EF7D66}"/>
              </a:ext>
            </a:extLst>
          </p:cNvPr>
          <p:cNvSpPr>
            <a:spLocks noGrp="1"/>
          </p:cNvSpPr>
          <p:nvPr>
            <p:ph type="ctrTitle"/>
          </p:nvPr>
        </p:nvSpPr>
        <p:spPr>
          <a:xfrm>
            <a:off x="1143000" y="1509989"/>
            <a:ext cx="6858000" cy="1790700"/>
          </a:xfrm>
          <a:prstGeom prst="rect">
            <a:avLst/>
          </a:prstGeom>
        </p:spPr>
        <p:txBody>
          <a:bodyPr anchor="b"/>
          <a:lstStyle>
            <a:lvl1pPr algn="ctr">
              <a:lnSpc>
                <a:spcPct val="100000"/>
              </a:lnSpc>
              <a:defRPr sz="4500">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1939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mplified Title and Content 2">
  <p:cSld name="CUSTOM_2_1">
    <p:bg>
      <p:bgPr>
        <a:solidFill>
          <a:schemeClr val="lt2"/>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43575" y="445025"/>
            <a:ext cx="84888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9"/>
          <p:cNvSpPr txBox="1">
            <a:spLocks noGrp="1"/>
          </p:cNvSpPr>
          <p:nvPr>
            <p:ph type="subTitle" idx="1"/>
          </p:nvPr>
        </p:nvSpPr>
        <p:spPr>
          <a:xfrm>
            <a:off x="343575" y="1268525"/>
            <a:ext cx="5071800" cy="487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9"/>
          <p:cNvSpPr txBox="1">
            <a:spLocks noGrp="1"/>
          </p:cNvSpPr>
          <p:nvPr>
            <p:ph type="body" idx="2"/>
          </p:nvPr>
        </p:nvSpPr>
        <p:spPr>
          <a:xfrm>
            <a:off x="343575" y="1968875"/>
            <a:ext cx="5111100" cy="2009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2"/>
              </a:buClr>
              <a:buSzPts val="1800"/>
              <a:buChar char="●"/>
              <a:defRPr>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0"/>
              </a:spcBef>
              <a:spcAft>
                <a:spcPts val="0"/>
              </a:spcAft>
              <a:buClr>
                <a:schemeClr val="dk2"/>
              </a:buClr>
              <a:buSzPts val="1400"/>
              <a:buChar char="■"/>
              <a:defRPr>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
        <p:nvSpPr>
          <p:cNvPr id="51" name="Google Shape;51;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lgn="r" rtl="0">
              <a:buNone/>
              <a:defRPr sz="1000">
                <a:solidFill>
                  <a:schemeClr val="dk2"/>
                </a:solidFill>
                <a:latin typeface="Avenir"/>
                <a:ea typeface="Avenir"/>
                <a:cs typeface="Avenir"/>
                <a:sym typeface="Avenir"/>
              </a:defRPr>
            </a:lvl1pPr>
            <a:lvl2pPr lvl="1" algn="r" rtl="0">
              <a:buNone/>
              <a:defRPr sz="1000">
                <a:solidFill>
                  <a:schemeClr val="dk2"/>
                </a:solidFill>
                <a:latin typeface="Avenir"/>
                <a:ea typeface="Avenir"/>
                <a:cs typeface="Avenir"/>
                <a:sym typeface="Avenir"/>
              </a:defRPr>
            </a:lvl2pPr>
            <a:lvl3pPr lvl="2" algn="r" rtl="0">
              <a:buNone/>
              <a:defRPr sz="1000">
                <a:solidFill>
                  <a:schemeClr val="dk2"/>
                </a:solidFill>
                <a:latin typeface="Avenir"/>
                <a:ea typeface="Avenir"/>
                <a:cs typeface="Avenir"/>
                <a:sym typeface="Avenir"/>
              </a:defRPr>
            </a:lvl3pPr>
            <a:lvl4pPr lvl="3" algn="r" rtl="0">
              <a:buNone/>
              <a:defRPr sz="1000">
                <a:solidFill>
                  <a:schemeClr val="dk2"/>
                </a:solidFill>
                <a:latin typeface="Avenir"/>
                <a:ea typeface="Avenir"/>
                <a:cs typeface="Avenir"/>
                <a:sym typeface="Avenir"/>
              </a:defRPr>
            </a:lvl4pPr>
            <a:lvl5pPr lvl="4" algn="r" rtl="0">
              <a:buNone/>
              <a:defRPr sz="1000">
                <a:solidFill>
                  <a:schemeClr val="dk2"/>
                </a:solidFill>
                <a:latin typeface="Avenir"/>
                <a:ea typeface="Avenir"/>
                <a:cs typeface="Avenir"/>
                <a:sym typeface="Avenir"/>
              </a:defRPr>
            </a:lvl5pPr>
            <a:lvl6pPr lvl="5" algn="r" rtl="0">
              <a:buNone/>
              <a:defRPr sz="1000">
                <a:solidFill>
                  <a:schemeClr val="dk2"/>
                </a:solidFill>
                <a:latin typeface="Avenir"/>
                <a:ea typeface="Avenir"/>
                <a:cs typeface="Avenir"/>
                <a:sym typeface="Avenir"/>
              </a:defRPr>
            </a:lvl6pPr>
            <a:lvl7pPr lvl="6" algn="r" rtl="0">
              <a:buNone/>
              <a:defRPr sz="1000">
                <a:solidFill>
                  <a:schemeClr val="dk2"/>
                </a:solidFill>
                <a:latin typeface="Avenir"/>
                <a:ea typeface="Avenir"/>
                <a:cs typeface="Avenir"/>
                <a:sym typeface="Avenir"/>
              </a:defRPr>
            </a:lvl7pPr>
            <a:lvl8pPr lvl="7" algn="r" rtl="0">
              <a:buNone/>
              <a:defRPr sz="1000">
                <a:solidFill>
                  <a:schemeClr val="dk2"/>
                </a:solidFill>
                <a:latin typeface="Avenir"/>
                <a:ea typeface="Avenir"/>
                <a:cs typeface="Avenir"/>
                <a:sym typeface="Avenir"/>
              </a:defRPr>
            </a:lvl8pPr>
            <a:lvl9pPr lvl="8" algn="r" rtl="0">
              <a:buNone/>
              <a:defRPr sz="1000">
                <a:solidFill>
                  <a:schemeClr val="dk2"/>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a:blip r:embed="rId2">
            <a:alphaModFix/>
          </a:blip>
          <a:stretch>
            <a:fillRect/>
          </a:stretch>
        </p:blipFill>
        <p:spPr>
          <a:xfrm>
            <a:off x="343576" y="4505326"/>
            <a:ext cx="1276349" cy="638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04D4-900E-A240-BE61-7855FB57A9AA}"/>
              </a:ext>
            </a:extLst>
          </p:cNvPr>
          <p:cNvSpPr>
            <a:spLocks noGrp="1"/>
          </p:cNvSpPr>
          <p:nvPr>
            <p:ph type="ctrTitle"/>
          </p:nvPr>
        </p:nvSpPr>
        <p:spPr>
          <a:xfrm>
            <a:off x="1143000" y="841773"/>
            <a:ext cx="6858000" cy="1790700"/>
          </a:xfrm>
        </p:spPr>
        <p:txBody>
          <a:bodyPr anchor="b"/>
          <a:lstStyle>
            <a:lvl1pPr algn="ctr">
              <a:lnSpc>
                <a:spcPct val="100000"/>
              </a:lnSpc>
              <a:defRPr sz="4500"/>
            </a:lvl1pPr>
          </a:lstStyle>
          <a:p>
            <a:r>
              <a:rPr lang="en-US"/>
              <a:t>Click to edit Master title style</a:t>
            </a:r>
          </a:p>
        </p:txBody>
      </p:sp>
      <p:sp>
        <p:nvSpPr>
          <p:cNvPr id="3" name="Subtitle 2">
            <a:extLst>
              <a:ext uri="{FF2B5EF4-FFF2-40B4-BE49-F238E27FC236}">
                <a16:creationId xmlns:a16="http://schemas.microsoft.com/office/drawing/2014/main" id="{6F6959A8-22DA-B74D-BE38-4DD5E023476A}"/>
              </a:ext>
            </a:extLst>
          </p:cNvPr>
          <p:cNvSpPr>
            <a:spLocks noGrp="1"/>
          </p:cNvSpPr>
          <p:nvPr>
            <p:ph type="subTitle" idx="1"/>
          </p:nvPr>
        </p:nvSpPr>
        <p:spPr>
          <a:xfrm>
            <a:off x="1143000" y="2701528"/>
            <a:ext cx="6858000" cy="1241822"/>
          </a:xfrm>
        </p:spPr>
        <p:txBody>
          <a:bodyPr/>
          <a:lstStyle>
            <a:lvl1pPr marL="0" indent="0" algn="ctr">
              <a:lnSpc>
                <a:spcPct val="100000"/>
              </a:lnSpc>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Slide Number Placeholder 3">
            <a:extLst>
              <a:ext uri="{FF2B5EF4-FFF2-40B4-BE49-F238E27FC236}">
                <a16:creationId xmlns:a16="http://schemas.microsoft.com/office/drawing/2014/main" id="{51A69651-41C4-E449-83DA-77D180F1FC2C}"/>
              </a:ext>
            </a:extLst>
          </p:cNvPr>
          <p:cNvSpPr>
            <a:spLocks noGrp="1"/>
          </p:cNvSpPr>
          <p:nvPr>
            <p:ph type="sldNum" sz="quarter" idx="4"/>
          </p:nvPr>
        </p:nvSpPr>
        <p:spPr>
          <a:xfrm>
            <a:off x="6457951" y="4819330"/>
            <a:ext cx="2057400" cy="273844"/>
          </a:xfrm>
          <a:prstGeom prst="rect">
            <a:avLst/>
          </a:prstGeom>
        </p:spPr>
        <p:txBody>
          <a:bodyPr vert="horz" lIns="91440" tIns="45720" rIns="91440" bIns="45720" rtlCol="0" anchor="ctr"/>
          <a:lstStyle>
            <a:lvl1pPr algn="r">
              <a:lnSpc>
                <a:spcPct val="100000"/>
              </a:lnSpc>
              <a:defRPr sz="900">
                <a:solidFill>
                  <a:schemeClr val="bg1"/>
                </a:solidFill>
              </a:defRPr>
            </a:lvl1pPr>
          </a:lstStyle>
          <a:p>
            <a:fld id="{377148DB-279D-6B48-9430-A59B00B8878A}" type="slidenum">
              <a:rPr lang="en-US" smtClean="0"/>
              <a:pPr/>
              <a:t>‹#›</a:t>
            </a:fld>
            <a:endParaRPr lang="en-US"/>
          </a:p>
        </p:txBody>
      </p:sp>
    </p:spTree>
    <p:extLst>
      <p:ext uri="{BB962C8B-B14F-4D97-AF65-F5344CB8AC3E}">
        <p14:creationId xmlns:p14="http://schemas.microsoft.com/office/powerpoint/2010/main" val="391200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032D-1A75-B647-B29F-D08BD42C86A3}"/>
              </a:ext>
            </a:extLst>
          </p:cNvPr>
          <p:cNvSpPr>
            <a:spLocks noGrp="1"/>
          </p:cNvSpPr>
          <p:nvPr>
            <p:ph type="title"/>
          </p:nvPr>
        </p:nvSpPr>
        <p:spPr/>
        <p:txBody>
          <a:bodyPr>
            <a:normAutofit/>
          </a:bodyPr>
          <a:lstStyle>
            <a:lvl1pPr>
              <a:defRPr sz="25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A29C91F-87ED-474B-8D0D-429079DDBA86}"/>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58D2AFC-28CD-FF47-AAEA-B0A1BB681B61}"/>
              </a:ext>
            </a:extLst>
          </p:cNvPr>
          <p:cNvSpPr>
            <a:spLocks noGrp="1"/>
          </p:cNvSpPr>
          <p:nvPr>
            <p:ph type="sldNum" sz="quarter" idx="4"/>
          </p:nvPr>
        </p:nvSpPr>
        <p:spPr>
          <a:xfrm>
            <a:off x="6457951" y="4819330"/>
            <a:ext cx="2057400" cy="273844"/>
          </a:xfrm>
          <a:prstGeom prst="rect">
            <a:avLst/>
          </a:prstGeom>
        </p:spPr>
        <p:txBody>
          <a:bodyPr vert="horz" lIns="91440" tIns="45720" rIns="91440" bIns="45720" rtlCol="0" anchor="ctr"/>
          <a:lstStyle>
            <a:lvl1pPr algn="r">
              <a:defRPr sz="900">
                <a:solidFill>
                  <a:schemeClr val="bg1"/>
                </a:solidFill>
              </a:defRPr>
            </a:lvl1pPr>
          </a:lstStyle>
          <a:p>
            <a:fld id="{377148DB-279D-6B48-9430-A59B00B8878A}" type="slidenum">
              <a:rPr lang="en-US" smtClean="0"/>
              <a:pPr/>
              <a:t>‹#›</a:t>
            </a:fld>
            <a:endParaRPr lang="en-US"/>
          </a:p>
        </p:txBody>
      </p:sp>
    </p:spTree>
    <p:extLst>
      <p:ext uri="{BB962C8B-B14F-4D97-AF65-F5344CB8AC3E}">
        <p14:creationId xmlns:p14="http://schemas.microsoft.com/office/powerpoint/2010/main" val="172412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7A5F-CF1C-BC4F-A36D-B4A13E549ECC}"/>
              </a:ext>
            </a:extLst>
          </p:cNvPr>
          <p:cNvSpPr>
            <a:spLocks noGrp="1"/>
          </p:cNvSpPr>
          <p:nvPr>
            <p:ph type="title"/>
          </p:nvPr>
        </p:nvSpPr>
        <p:spPr>
          <a:xfrm>
            <a:off x="623889" y="1282306"/>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7B02B5F-EA34-6F44-B6F6-76E7AED110A6}"/>
              </a:ext>
            </a:extLst>
          </p:cNvPr>
          <p:cNvSpPr>
            <a:spLocks noGrp="1"/>
          </p:cNvSpPr>
          <p:nvPr>
            <p:ph type="body" idx="1"/>
          </p:nvPr>
        </p:nvSpPr>
        <p:spPr>
          <a:xfrm>
            <a:off x="623889" y="3442100"/>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67D9AAF4-DD31-BD4B-8F93-0DC1BEB526A0}"/>
              </a:ext>
            </a:extLst>
          </p:cNvPr>
          <p:cNvSpPr>
            <a:spLocks noGrp="1"/>
          </p:cNvSpPr>
          <p:nvPr>
            <p:ph type="sldNum" sz="quarter" idx="4"/>
          </p:nvPr>
        </p:nvSpPr>
        <p:spPr>
          <a:xfrm>
            <a:off x="6457951" y="4819330"/>
            <a:ext cx="2057400" cy="273844"/>
          </a:xfrm>
          <a:prstGeom prst="rect">
            <a:avLst/>
          </a:prstGeom>
        </p:spPr>
        <p:txBody>
          <a:bodyPr vert="horz" lIns="91440" tIns="45720" rIns="91440" bIns="45720" rtlCol="0" anchor="ctr"/>
          <a:lstStyle>
            <a:lvl1pPr algn="r">
              <a:defRPr sz="900">
                <a:solidFill>
                  <a:schemeClr val="bg1"/>
                </a:solidFill>
              </a:defRPr>
            </a:lvl1pPr>
          </a:lstStyle>
          <a:p>
            <a:fld id="{377148DB-279D-6B48-9430-A59B00B8878A}" type="slidenum">
              <a:rPr lang="en-US" smtClean="0"/>
              <a:pPr/>
              <a:t>‹#›</a:t>
            </a:fld>
            <a:endParaRPr lang="en-US"/>
          </a:p>
        </p:txBody>
      </p:sp>
    </p:spTree>
    <p:extLst>
      <p:ext uri="{BB962C8B-B14F-4D97-AF65-F5344CB8AC3E}">
        <p14:creationId xmlns:p14="http://schemas.microsoft.com/office/powerpoint/2010/main" val="158479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DBC9-E6E0-274B-8B5B-F7EE50194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525BA-FDF0-404E-B075-321CB4850C76}"/>
              </a:ext>
            </a:extLst>
          </p:cNvPr>
          <p:cNvSpPr>
            <a:spLocks noGrp="1"/>
          </p:cNvSpPr>
          <p:nvPr>
            <p:ph sz="half" idx="1"/>
          </p:nvPr>
        </p:nvSpPr>
        <p:spPr>
          <a:xfrm>
            <a:off x="460100" y="1227221"/>
            <a:ext cx="4054751" cy="340550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97A5C0-9A30-AA47-8874-CCDF46EF57E0}"/>
              </a:ext>
            </a:extLst>
          </p:cNvPr>
          <p:cNvSpPr>
            <a:spLocks noGrp="1"/>
          </p:cNvSpPr>
          <p:nvPr>
            <p:ph sz="half" idx="2"/>
          </p:nvPr>
        </p:nvSpPr>
        <p:spPr>
          <a:xfrm>
            <a:off x="4629151" y="1227221"/>
            <a:ext cx="4054749" cy="3405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7D4166B0-AD67-1541-B358-E560F6AA5BF2}"/>
              </a:ext>
            </a:extLst>
          </p:cNvPr>
          <p:cNvSpPr>
            <a:spLocks noGrp="1"/>
          </p:cNvSpPr>
          <p:nvPr>
            <p:ph type="sldNum" sz="quarter" idx="4"/>
          </p:nvPr>
        </p:nvSpPr>
        <p:spPr>
          <a:xfrm>
            <a:off x="6457951" y="4819330"/>
            <a:ext cx="2057400" cy="273844"/>
          </a:xfrm>
          <a:prstGeom prst="rect">
            <a:avLst/>
          </a:prstGeom>
        </p:spPr>
        <p:txBody>
          <a:bodyPr vert="horz" lIns="91440" tIns="45720" rIns="91440" bIns="45720" rtlCol="0" anchor="ctr"/>
          <a:lstStyle>
            <a:lvl1pPr algn="r">
              <a:defRPr sz="900">
                <a:solidFill>
                  <a:schemeClr val="bg1"/>
                </a:solidFill>
              </a:defRPr>
            </a:lvl1pPr>
          </a:lstStyle>
          <a:p>
            <a:fld id="{377148DB-279D-6B48-9430-A59B00B8878A}" type="slidenum">
              <a:rPr lang="en-US" smtClean="0"/>
              <a:pPr/>
              <a:t>‹#›</a:t>
            </a:fld>
            <a:endParaRPr lang="en-US"/>
          </a:p>
        </p:txBody>
      </p:sp>
    </p:spTree>
    <p:extLst>
      <p:ext uri="{BB962C8B-B14F-4D97-AF65-F5344CB8AC3E}">
        <p14:creationId xmlns:p14="http://schemas.microsoft.com/office/powerpoint/2010/main" val="280955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6A2E-138F-EC4B-B31B-82036545990E}"/>
              </a:ext>
            </a:extLst>
          </p:cNvPr>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2BA37-E5E0-0843-8A16-39EC6CC3DAF5}"/>
              </a:ext>
            </a:extLst>
          </p:cNvPr>
          <p:cNvSpPr>
            <a:spLocks noGrp="1"/>
          </p:cNvSpPr>
          <p:nvPr>
            <p:ph type="body" idx="1"/>
          </p:nvPr>
        </p:nvSpPr>
        <p:spPr>
          <a:xfrm>
            <a:off x="629842" y="1260873"/>
            <a:ext cx="3868340"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E1020C1-8BCD-3A40-8CBD-9D8C9B092AB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B399A4-616E-F249-BF48-345F7ACDA71B}"/>
              </a:ext>
            </a:extLst>
          </p:cNvPr>
          <p:cNvSpPr>
            <a:spLocks noGrp="1"/>
          </p:cNvSpPr>
          <p:nvPr>
            <p:ph type="body" sz="quarter" idx="3"/>
          </p:nvPr>
        </p:nvSpPr>
        <p:spPr>
          <a:xfrm>
            <a:off x="4629152" y="1260873"/>
            <a:ext cx="3887391"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9C91427-AA77-3547-AFCC-8F3802A21098}"/>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5AC4F9A6-38DD-4540-AE60-48D683B9E77D}"/>
              </a:ext>
            </a:extLst>
          </p:cNvPr>
          <p:cNvSpPr>
            <a:spLocks noGrp="1"/>
          </p:cNvSpPr>
          <p:nvPr>
            <p:ph type="sldNum" sz="quarter" idx="10"/>
          </p:nvPr>
        </p:nvSpPr>
        <p:spPr>
          <a:xfrm>
            <a:off x="6457951" y="4819330"/>
            <a:ext cx="2057400" cy="273844"/>
          </a:xfrm>
          <a:prstGeom prst="rect">
            <a:avLst/>
          </a:prstGeom>
        </p:spPr>
        <p:txBody>
          <a:bodyPr vert="horz" lIns="91440" tIns="45720" rIns="91440" bIns="45720" rtlCol="0" anchor="ctr"/>
          <a:lstStyle>
            <a:lvl1pPr algn="r">
              <a:defRPr sz="900">
                <a:solidFill>
                  <a:schemeClr val="bg1"/>
                </a:solidFill>
              </a:defRPr>
            </a:lvl1pPr>
          </a:lstStyle>
          <a:p>
            <a:fld id="{377148DB-279D-6B48-9430-A59B00B8878A}" type="slidenum">
              <a:rPr lang="en-US" smtClean="0"/>
              <a:pPr/>
              <a:t>‹#›</a:t>
            </a:fld>
            <a:endParaRPr lang="en-US"/>
          </a:p>
        </p:txBody>
      </p:sp>
    </p:spTree>
    <p:extLst>
      <p:ext uri="{BB962C8B-B14F-4D97-AF65-F5344CB8AC3E}">
        <p14:creationId xmlns:p14="http://schemas.microsoft.com/office/powerpoint/2010/main" val="286531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37A-A3B8-3843-BE08-E7207A433668}"/>
              </a:ext>
            </a:extLst>
          </p:cNvPr>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E1CA0AF8-1F13-5949-87CB-58184F4C8AD8}"/>
              </a:ext>
            </a:extLst>
          </p:cNvPr>
          <p:cNvSpPr>
            <a:spLocks noGrp="1"/>
          </p:cNvSpPr>
          <p:nvPr>
            <p:ph type="sldNum" sz="quarter" idx="4"/>
          </p:nvPr>
        </p:nvSpPr>
        <p:spPr>
          <a:xfrm>
            <a:off x="6457951" y="4819330"/>
            <a:ext cx="2057400" cy="273844"/>
          </a:xfrm>
          <a:prstGeom prst="rect">
            <a:avLst/>
          </a:prstGeom>
        </p:spPr>
        <p:txBody>
          <a:bodyPr vert="horz" lIns="91440" tIns="45720" rIns="91440" bIns="45720" rtlCol="0" anchor="ctr"/>
          <a:lstStyle>
            <a:lvl1pPr algn="r">
              <a:defRPr sz="900">
                <a:solidFill>
                  <a:schemeClr val="bg1"/>
                </a:solidFill>
              </a:defRPr>
            </a:lvl1pPr>
          </a:lstStyle>
          <a:p>
            <a:fld id="{377148DB-279D-6B48-9430-A59B00B8878A}" type="slidenum">
              <a:rPr lang="en-US" smtClean="0"/>
              <a:pPr/>
              <a:t>‹#›</a:t>
            </a:fld>
            <a:endParaRPr lang="en-US"/>
          </a:p>
        </p:txBody>
      </p:sp>
    </p:spTree>
    <p:extLst>
      <p:ext uri="{BB962C8B-B14F-4D97-AF65-F5344CB8AC3E}">
        <p14:creationId xmlns:p14="http://schemas.microsoft.com/office/powerpoint/2010/main" val="267894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9079874-466E-954A-9949-273273D8CA08}"/>
              </a:ext>
            </a:extLst>
          </p:cNvPr>
          <p:cNvSpPr>
            <a:spLocks noGrp="1"/>
          </p:cNvSpPr>
          <p:nvPr>
            <p:ph type="sldNum" sz="quarter" idx="4"/>
          </p:nvPr>
        </p:nvSpPr>
        <p:spPr>
          <a:xfrm>
            <a:off x="6457951" y="4819330"/>
            <a:ext cx="2057400" cy="273844"/>
          </a:xfrm>
          <a:prstGeom prst="rect">
            <a:avLst/>
          </a:prstGeom>
        </p:spPr>
        <p:txBody>
          <a:bodyPr vert="horz" lIns="91440" tIns="45720" rIns="91440" bIns="45720" rtlCol="0" anchor="ctr"/>
          <a:lstStyle>
            <a:lvl1pPr algn="r">
              <a:defRPr sz="900">
                <a:solidFill>
                  <a:schemeClr val="bg1"/>
                </a:solidFill>
              </a:defRPr>
            </a:lvl1pPr>
          </a:lstStyle>
          <a:p>
            <a:fld id="{377148DB-279D-6B48-9430-A59B00B8878A}" type="slidenum">
              <a:rPr lang="en-US" smtClean="0"/>
              <a:pPr/>
              <a:t>‹#›</a:t>
            </a:fld>
            <a:endParaRPr lang="en-US"/>
          </a:p>
        </p:txBody>
      </p:sp>
    </p:spTree>
    <p:extLst>
      <p:ext uri="{BB962C8B-B14F-4D97-AF65-F5344CB8AC3E}">
        <p14:creationId xmlns:p14="http://schemas.microsoft.com/office/powerpoint/2010/main" val="1762709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2"/>
              </a:buClr>
              <a:buSzPts val="2800"/>
              <a:buFont typeface="Calibri"/>
              <a:buNone/>
              <a:defRPr sz="2800" b="1">
                <a:solidFill>
                  <a:schemeClr val="lt2"/>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Calibri"/>
              <a:buChar char="●"/>
              <a:defRPr sz="1800" b="1">
                <a:solidFill>
                  <a:schemeClr val="lt2"/>
                </a:solidFill>
                <a:latin typeface="Calibri"/>
                <a:ea typeface="Calibri"/>
                <a:cs typeface="Calibri"/>
                <a:sym typeface="Calibri"/>
              </a:defRPr>
            </a:lvl1pPr>
            <a:lvl2pPr marL="914400" lvl="1" indent="-317500" rtl="0">
              <a:lnSpc>
                <a:spcPct val="115000"/>
              </a:lnSpc>
              <a:spcBef>
                <a:spcPts val="0"/>
              </a:spcBef>
              <a:spcAft>
                <a:spcPts val="0"/>
              </a:spcAft>
              <a:buClr>
                <a:schemeClr val="lt2"/>
              </a:buClr>
              <a:buSzPts val="1400"/>
              <a:buFont typeface="Calibri"/>
              <a:buChar char="○"/>
              <a:defRPr>
                <a:solidFill>
                  <a:schemeClr val="lt2"/>
                </a:solidFill>
                <a:latin typeface="Calibri"/>
                <a:ea typeface="Calibri"/>
                <a:cs typeface="Calibri"/>
                <a:sym typeface="Calibri"/>
              </a:defRPr>
            </a:lvl2pPr>
            <a:lvl3pPr marL="1371600" lvl="2" indent="-317500" rtl="0">
              <a:lnSpc>
                <a:spcPct val="115000"/>
              </a:lnSpc>
              <a:spcBef>
                <a:spcPts val="0"/>
              </a:spcBef>
              <a:spcAft>
                <a:spcPts val="0"/>
              </a:spcAft>
              <a:buClr>
                <a:schemeClr val="lt2"/>
              </a:buClr>
              <a:buSzPts val="1400"/>
              <a:buFont typeface="Calibri"/>
              <a:buChar char="■"/>
              <a:defRPr>
                <a:solidFill>
                  <a:schemeClr val="lt2"/>
                </a:solidFill>
                <a:latin typeface="Calibri"/>
                <a:ea typeface="Calibri"/>
                <a:cs typeface="Calibri"/>
                <a:sym typeface="Calibri"/>
              </a:defRPr>
            </a:lvl3pPr>
            <a:lvl4pPr marL="1828800" lvl="3" indent="-317500" rtl="0">
              <a:lnSpc>
                <a:spcPct val="115000"/>
              </a:lnSpc>
              <a:spcBef>
                <a:spcPts val="0"/>
              </a:spcBef>
              <a:spcAft>
                <a:spcPts val="0"/>
              </a:spcAft>
              <a:buClr>
                <a:schemeClr val="lt2"/>
              </a:buClr>
              <a:buSzPts val="1400"/>
              <a:buFont typeface="Calibri"/>
              <a:buChar char="●"/>
              <a:defRPr>
                <a:solidFill>
                  <a:schemeClr val="lt2"/>
                </a:solidFill>
                <a:latin typeface="Calibri"/>
                <a:ea typeface="Calibri"/>
                <a:cs typeface="Calibri"/>
                <a:sym typeface="Calibri"/>
              </a:defRPr>
            </a:lvl4pPr>
            <a:lvl5pPr marL="2286000" lvl="4" indent="-317500" rtl="0">
              <a:lnSpc>
                <a:spcPct val="115000"/>
              </a:lnSpc>
              <a:spcBef>
                <a:spcPts val="0"/>
              </a:spcBef>
              <a:spcAft>
                <a:spcPts val="0"/>
              </a:spcAft>
              <a:buClr>
                <a:schemeClr val="lt2"/>
              </a:buClr>
              <a:buSzPts val="1400"/>
              <a:buFont typeface="Calibri"/>
              <a:buChar char="○"/>
              <a:defRPr>
                <a:solidFill>
                  <a:schemeClr val="lt2"/>
                </a:solidFill>
                <a:latin typeface="Calibri"/>
                <a:ea typeface="Calibri"/>
                <a:cs typeface="Calibri"/>
                <a:sym typeface="Calibri"/>
              </a:defRPr>
            </a:lvl5pPr>
            <a:lvl6pPr marL="2743200" lvl="5" indent="-317500" rtl="0">
              <a:lnSpc>
                <a:spcPct val="115000"/>
              </a:lnSpc>
              <a:spcBef>
                <a:spcPts val="0"/>
              </a:spcBef>
              <a:spcAft>
                <a:spcPts val="0"/>
              </a:spcAft>
              <a:buClr>
                <a:schemeClr val="lt2"/>
              </a:buClr>
              <a:buSzPts val="1400"/>
              <a:buFont typeface="Calibri"/>
              <a:buChar char="■"/>
              <a:defRPr>
                <a:solidFill>
                  <a:schemeClr val="lt2"/>
                </a:solidFill>
                <a:latin typeface="Calibri"/>
                <a:ea typeface="Calibri"/>
                <a:cs typeface="Calibri"/>
                <a:sym typeface="Calibri"/>
              </a:defRPr>
            </a:lvl6pPr>
            <a:lvl7pPr marL="3200400" lvl="6" indent="-317500" rtl="0">
              <a:lnSpc>
                <a:spcPct val="115000"/>
              </a:lnSpc>
              <a:spcBef>
                <a:spcPts val="0"/>
              </a:spcBef>
              <a:spcAft>
                <a:spcPts val="0"/>
              </a:spcAft>
              <a:buClr>
                <a:schemeClr val="lt2"/>
              </a:buClr>
              <a:buSzPts val="1400"/>
              <a:buFont typeface="Calibri"/>
              <a:buChar char="●"/>
              <a:defRPr>
                <a:solidFill>
                  <a:schemeClr val="lt2"/>
                </a:solidFill>
                <a:latin typeface="Calibri"/>
                <a:ea typeface="Calibri"/>
                <a:cs typeface="Calibri"/>
                <a:sym typeface="Calibri"/>
              </a:defRPr>
            </a:lvl7pPr>
            <a:lvl8pPr marL="3657600" lvl="7" indent="-317500" rtl="0">
              <a:lnSpc>
                <a:spcPct val="115000"/>
              </a:lnSpc>
              <a:spcBef>
                <a:spcPts val="0"/>
              </a:spcBef>
              <a:spcAft>
                <a:spcPts val="0"/>
              </a:spcAft>
              <a:buClr>
                <a:schemeClr val="lt2"/>
              </a:buClr>
              <a:buSzPts val="1400"/>
              <a:buFont typeface="Calibri"/>
              <a:buChar char="○"/>
              <a:defRPr>
                <a:solidFill>
                  <a:schemeClr val="lt2"/>
                </a:solidFill>
                <a:latin typeface="Calibri"/>
                <a:ea typeface="Calibri"/>
                <a:cs typeface="Calibri"/>
                <a:sym typeface="Calibri"/>
              </a:defRPr>
            </a:lvl8pPr>
            <a:lvl9pPr marL="4114800" lvl="8" indent="-317500" rtl="0">
              <a:lnSpc>
                <a:spcPct val="115000"/>
              </a:lnSpc>
              <a:spcBef>
                <a:spcPts val="0"/>
              </a:spcBef>
              <a:spcAft>
                <a:spcPts val="0"/>
              </a:spcAft>
              <a:buClr>
                <a:schemeClr val="lt2"/>
              </a:buClr>
              <a:buSzPts val="1400"/>
              <a:buFont typeface="Calibri"/>
              <a:buChar char="■"/>
              <a:defRPr>
                <a:solidFill>
                  <a:schemeClr val="lt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Avenir"/>
                <a:ea typeface="Avenir"/>
                <a:cs typeface="Avenir"/>
                <a:sym typeface="Avenir"/>
              </a:defRPr>
            </a:lvl1pPr>
            <a:lvl2pPr lvl="1" algn="r" rtl="0">
              <a:buNone/>
              <a:defRPr sz="1000">
                <a:solidFill>
                  <a:schemeClr val="dk2"/>
                </a:solidFill>
                <a:latin typeface="Avenir"/>
                <a:ea typeface="Avenir"/>
                <a:cs typeface="Avenir"/>
                <a:sym typeface="Avenir"/>
              </a:defRPr>
            </a:lvl2pPr>
            <a:lvl3pPr lvl="2" algn="r" rtl="0">
              <a:buNone/>
              <a:defRPr sz="1000">
                <a:solidFill>
                  <a:schemeClr val="dk2"/>
                </a:solidFill>
                <a:latin typeface="Avenir"/>
                <a:ea typeface="Avenir"/>
                <a:cs typeface="Avenir"/>
                <a:sym typeface="Avenir"/>
              </a:defRPr>
            </a:lvl3pPr>
            <a:lvl4pPr lvl="3" algn="r" rtl="0">
              <a:buNone/>
              <a:defRPr sz="1000">
                <a:solidFill>
                  <a:schemeClr val="dk2"/>
                </a:solidFill>
                <a:latin typeface="Avenir"/>
                <a:ea typeface="Avenir"/>
                <a:cs typeface="Avenir"/>
                <a:sym typeface="Avenir"/>
              </a:defRPr>
            </a:lvl4pPr>
            <a:lvl5pPr lvl="4" algn="r" rtl="0">
              <a:buNone/>
              <a:defRPr sz="1000">
                <a:solidFill>
                  <a:schemeClr val="dk2"/>
                </a:solidFill>
                <a:latin typeface="Avenir"/>
                <a:ea typeface="Avenir"/>
                <a:cs typeface="Avenir"/>
                <a:sym typeface="Avenir"/>
              </a:defRPr>
            </a:lvl5pPr>
            <a:lvl6pPr lvl="5" algn="r" rtl="0">
              <a:buNone/>
              <a:defRPr sz="1000">
                <a:solidFill>
                  <a:schemeClr val="dk2"/>
                </a:solidFill>
                <a:latin typeface="Avenir"/>
                <a:ea typeface="Avenir"/>
                <a:cs typeface="Avenir"/>
                <a:sym typeface="Avenir"/>
              </a:defRPr>
            </a:lvl6pPr>
            <a:lvl7pPr lvl="6" algn="r" rtl="0">
              <a:buNone/>
              <a:defRPr sz="1000">
                <a:solidFill>
                  <a:schemeClr val="dk2"/>
                </a:solidFill>
                <a:latin typeface="Avenir"/>
                <a:ea typeface="Avenir"/>
                <a:cs typeface="Avenir"/>
                <a:sym typeface="Avenir"/>
              </a:defRPr>
            </a:lvl7pPr>
            <a:lvl8pPr lvl="7" algn="r" rtl="0">
              <a:buNone/>
              <a:defRPr sz="1000">
                <a:solidFill>
                  <a:schemeClr val="dk2"/>
                </a:solidFill>
                <a:latin typeface="Avenir"/>
                <a:ea typeface="Avenir"/>
                <a:cs typeface="Avenir"/>
                <a:sym typeface="Avenir"/>
              </a:defRPr>
            </a:lvl8pPr>
            <a:lvl9pPr lvl="8" algn="r" rtl="0">
              <a:buNone/>
              <a:defRPr sz="1000">
                <a:solidFill>
                  <a:schemeClr val="dk2"/>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Chevron 9">
            <a:extLst>
              <a:ext uri="{FF2B5EF4-FFF2-40B4-BE49-F238E27FC236}">
                <a16:creationId xmlns:a16="http://schemas.microsoft.com/office/drawing/2014/main" id="{1DA6CB8E-F61C-334E-64F3-F362DC6D4537}"/>
              </a:ext>
            </a:extLst>
          </p:cNvPr>
          <p:cNvSpPr/>
          <p:nvPr userDrawn="1"/>
        </p:nvSpPr>
        <p:spPr>
          <a:xfrm>
            <a:off x="42863" y="4861002"/>
            <a:ext cx="417239" cy="190501"/>
          </a:xfrm>
          <a:prstGeom prst="chevron">
            <a:avLst>
              <a:gd name="adj" fmla="val 53618"/>
            </a:avLst>
          </a:prstGeom>
          <a:solidFill>
            <a:srgbClr val="6633A0"/>
          </a:solidFill>
          <a:ln>
            <a:solidFill>
              <a:srgbClr val="66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1" name="Chevron 10">
            <a:extLst>
              <a:ext uri="{FF2B5EF4-FFF2-40B4-BE49-F238E27FC236}">
                <a16:creationId xmlns:a16="http://schemas.microsoft.com/office/drawing/2014/main" id="{2CE3D85F-D6A6-B75C-1955-56762BA7C17E}"/>
              </a:ext>
            </a:extLst>
          </p:cNvPr>
          <p:cNvSpPr/>
          <p:nvPr userDrawn="1"/>
        </p:nvSpPr>
        <p:spPr>
          <a:xfrm>
            <a:off x="193402" y="4861001"/>
            <a:ext cx="827048" cy="190502"/>
          </a:xfrm>
          <a:prstGeom prst="chevron">
            <a:avLst>
              <a:gd name="adj" fmla="val 53618"/>
            </a:avLst>
          </a:prstGeom>
          <a:solidFill>
            <a:srgbClr val="4079BD"/>
          </a:solidFill>
          <a:ln>
            <a:solidFill>
              <a:srgbClr val="407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2" name="Chevron 11">
            <a:extLst>
              <a:ext uri="{FF2B5EF4-FFF2-40B4-BE49-F238E27FC236}">
                <a16:creationId xmlns:a16="http://schemas.microsoft.com/office/drawing/2014/main" id="{587C1175-652E-C024-D8B2-DFA9520B0EF9}"/>
              </a:ext>
            </a:extLst>
          </p:cNvPr>
          <p:cNvSpPr/>
          <p:nvPr userDrawn="1"/>
        </p:nvSpPr>
        <p:spPr>
          <a:xfrm>
            <a:off x="360042" y="4861001"/>
            <a:ext cx="417240" cy="190501"/>
          </a:xfrm>
          <a:prstGeom prst="chevron">
            <a:avLst>
              <a:gd name="adj" fmla="val 5361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3" name="Chevron 12">
            <a:extLst>
              <a:ext uri="{FF2B5EF4-FFF2-40B4-BE49-F238E27FC236}">
                <a16:creationId xmlns:a16="http://schemas.microsoft.com/office/drawing/2014/main" id="{298CA1EE-2967-9CC7-00EC-81F3DB934776}"/>
              </a:ext>
            </a:extLst>
          </p:cNvPr>
          <p:cNvSpPr/>
          <p:nvPr userDrawn="1"/>
        </p:nvSpPr>
        <p:spPr>
          <a:xfrm>
            <a:off x="517252" y="4861003"/>
            <a:ext cx="8540741" cy="190500"/>
          </a:xfrm>
          <a:prstGeom prst="chevron">
            <a:avLst/>
          </a:prstGeom>
          <a:solidFill>
            <a:srgbClr val="99D4E6"/>
          </a:solidFill>
          <a:ln>
            <a:solidFill>
              <a:srgbClr val="99D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 name="Title Placeholder 1">
            <a:extLst>
              <a:ext uri="{FF2B5EF4-FFF2-40B4-BE49-F238E27FC236}">
                <a16:creationId xmlns:a16="http://schemas.microsoft.com/office/drawing/2014/main" id="{8D49CCB8-E3FD-0F4D-9B8A-4F82226432E7}"/>
              </a:ext>
            </a:extLst>
          </p:cNvPr>
          <p:cNvSpPr>
            <a:spLocks noGrp="1"/>
          </p:cNvSpPr>
          <p:nvPr>
            <p:ph type="title"/>
          </p:nvPr>
        </p:nvSpPr>
        <p:spPr>
          <a:xfrm>
            <a:off x="460101" y="450310"/>
            <a:ext cx="8214667" cy="6344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1C9DCD-6044-9041-B3F5-A60837D344B6}"/>
              </a:ext>
            </a:extLst>
          </p:cNvPr>
          <p:cNvSpPr>
            <a:spLocks noGrp="1"/>
          </p:cNvSpPr>
          <p:nvPr>
            <p:ph type="body" idx="1"/>
          </p:nvPr>
        </p:nvSpPr>
        <p:spPr>
          <a:xfrm>
            <a:off x="460101" y="1207685"/>
            <a:ext cx="8214667" cy="36116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E7C99FE-781B-7C4E-A241-E60CCE879890}"/>
              </a:ext>
            </a:extLst>
          </p:cNvPr>
          <p:cNvSpPr>
            <a:spLocks noGrp="1"/>
          </p:cNvSpPr>
          <p:nvPr>
            <p:ph type="sldNum" sz="quarter" idx="4"/>
          </p:nvPr>
        </p:nvSpPr>
        <p:spPr>
          <a:xfrm>
            <a:off x="6457951" y="4819330"/>
            <a:ext cx="2057400" cy="273844"/>
          </a:xfrm>
          <a:prstGeom prst="rect">
            <a:avLst/>
          </a:prstGeom>
        </p:spPr>
        <p:txBody>
          <a:bodyPr vert="horz" lIns="91440" tIns="45720" rIns="91440" bIns="45720" rtlCol="0" anchor="ctr"/>
          <a:lstStyle>
            <a:lvl1pPr algn="r">
              <a:lnSpc>
                <a:spcPct val="100000"/>
              </a:lnSpc>
              <a:defRPr sz="900">
                <a:solidFill>
                  <a:schemeClr val="tx1"/>
                </a:solidFill>
              </a:defRPr>
            </a:lvl1pPr>
          </a:lstStyle>
          <a:p>
            <a:fld id="{377148DB-279D-6B48-9430-A59B00B8878A}" type="slidenum">
              <a:rPr lang="en-US" smtClean="0"/>
              <a:pPr/>
              <a:t>‹#›</a:t>
            </a:fld>
            <a:endParaRPr lang="en-US"/>
          </a:p>
        </p:txBody>
      </p:sp>
      <p:sp>
        <p:nvSpPr>
          <p:cNvPr id="9" name="Rectangle 8">
            <a:extLst>
              <a:ext uri="{FF2B5EF4-FFF2-40B4-BE49-F238E27FC236}">
                <a16:creationId xmlns:a16="http://schemas.microsoft.com/office/drawing/2014/main" id="{D94E0289-90A9-7AB1-B4A3-9BB4E4927BD2}"/>
              </a:ext>
            </a:extLst>
          </p:cNvPr>
          <p:cNvSpPr/>
          <p:nvPr userDrawn="1"/>
        </p:nvSpPr>
        <p:spPr>
          <a:xfrm>
            <a:off x="0" y="0"/>
            <a:ext cx="9144000" cy="327355"/>
          </a:xfrm>
          <a:prstGeom prst="rect">
            <a:avLst/>
          </a:prstGeom>
          <a:solidFill>
            <a:srgbClr val="4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82448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685766" rtl="0" eaLnBrk="1" latinLnBrk="0" hangingPunct="1">
        <a:lnSpc>
          <a:spcPct val="100000"/>
        </a:lnSpc>
        <a:spcBef>
          <a:spcPct val="0"/>
        </a:spcBef>
        <a:buNone/>
        <a:defRPr sz="3000" kern="1200" baseline="0">
          <a:solidFill>
            <a:schemeClr val="tx1"/>
          </a:solidFill>
          <a:latin typeface="Calibri" panose="020F0502020204030204" pitchFamily="34" charset="0"/>
          <a:ea typeface="+mj-ea"/>
          <a:cs typeface="Calibri" panose="020F0502020204030204" pitchFamily="34" charset="0"/>
        </a:defRPr>
      </a:lvl1pPr>
    </p:titleStyle>
    <p:bodyStyle>
      <a:lvl1pPr marL="171442" indent="-171442" algn="l" defTabSz="685766" rtl="0" eaLnBrk="1" latinLnBrk="0" hangingPunct="1">
        <a:lnSpc>
          <a:spcPct val="100000"/>
        </a:lnSpc>
        <a:spcBef>
          <a:spcPts val="750"/>
        </a:spcBef>
        <a:buFont typeface="Arial" panose="020B0604020202020204" pitchFamily="34" charset="0"/>
        <a:buChar char="•"/>
        <a:defRPr sz="2100" kern="1200" baseline="0">
          <a:solidFill>
            <a:schemeClr val="tx1"/>
          </a:solidFill>
          <a:latin typeface="Calibri" panose="020F0502020204030204" pitchFamily="34" charset="0"/>
          <a:ea typeface="+mn-ea"/>
          <a:cs typeface="Calibri" panose="020F0502020204030204" pitchFamily="34" charset="0"/>
        </a:defRPr>
      </a:lvl1pPr>
      <a:lvl2pPr marL="514325" indent="-171442" algn="l" defTabSz="685766" rtl="0" eaLnBrk="1" latinLnBrk="0" hangingPunct="1">
        <a:lnSpc>
          <a:spcPct val="100000"/>
        </a:lnSpc>
        <a:spcBef>
          <a:spcPts val="375"/>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2pPr>
      <a:lvl3pPr marL="857207" indent="-171442" algn="l" defTabSz="685766" rtl="0" eaLnBrk="1" latinLnBrk="0" hangingPunct="1">
        <a:lnSpc>
          <a:spcPct val="100000"/>
        </a:lnSpc>
        <a:spcBef>
          <a:spcPts val="375"/>
        </a:spcBef>
        <a:buFont typeface="Arial" panose="020B0604020202020204" pitchFamily="34" charset="0"/>
        <a:buChar char="•"/>
        <a:defRPr sz="1500" kern="1200" baseline="0">
          <a:solidFill>
            <a:schemeClr val="tx1"/>
          </a:solidFill>
          <a:latin typeface="Calibri" panose="020F0502020204030204" pitchFamily="34" charset="0"/>
          <a:ea typeface="+mn-ea"/>
          <a:cs typeface="Calibri" panose="020F0502020204030204" pitchFamily="34" charset="0"/>
        </a:defRPr>
      </a:lvl3pPr>
      <a:lvl4pPr marL="1200090" indent="-171442" algn="l" defTabSz="685766" rtl="0" eaLnBrk="1" latinLnBrk="0" hangingPunct="1">
        <a:lnSpc>
          <a:spcPct val="100000"/>
        </a:lnSpc>
        <a:spcBef>
          <a:spcPts val="375"/>
        </a:spcBef>
        <a:buFont typeface="Arial" panose="020B0604020202020204" pitchFamily="34" charset="0"/>
        <a:buChar char="•"/>
        <a:defRPr sz="1350" kern="1200" baseline="0">
          <a:solidFill>
            <a:schemeClr val="tx1"/>
          </a:solidFill>
          <a:latin typeface="Calibri" panose="020F0502020204030204" pitchFamily="34" charset="0"/>
          <a:ea typeface="+mn-ea"/>
          <a:cs typeface="Calibri" panose="020F0502020204030204" pitchFamily="34" charset="0"/>
        </a:defRPr>
      </a:lvl4pPr>
      <a:lvl5pPr marL="1542974" indent="-171442" algn="l" defTabSz="685766" rtl="0" eaLnBrk="1" latinLnBrk="0" hangingPunct="1">
        <a:lnSpc>
          <a:spcPct val="100000"/>
        </a:lnSpc>
        <a:spcBef>
          <a:spcPts val="375"/>
        </a:spcBef>
        <a:buFont typeface="Arial" panose="020B0604020202020204" pitchFamily="34" charset="0"/>
        <a:buChar char="•"/>
        <a:defRPr sz="1350" kern="1200" baseline="0">
          <a:solidFill>
            <a:schemeClr val="tx1"/>
          </a:solidFill>
          <a:latin typeface="Calibri" panose="020F0502020204030204" pitchFamily="34" charset="0"/>
          <a:ea typeface="+mn-ea"/>
          <a:cs typeface="Calibri" panose="020F0502020204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667AB0-A926-F343-BF64-1DF559002EDE}"/>
              </a:ext>
            </a:extLst>
          </p:cNvPr>
          <p:cNvSpPr/>
          <p:nvPr userDrawn="1"/>
        </p:nvSpPr>
        <p:spPr>
          <a:xfrm>
            <a:off x="-65314" y="-70686"/>
            <a:ext cx="9209315" cy="1096352"/>
          </a:xfrm>
          <a:prstGeom prst="rect">
            <a:avLst/>
          </a:prstGeom>
          <a:solidFill>
            <a:srgbClr val="40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D41DE561-1C9F-4C48-85BB-2F8705FF476B}"/>
              </a:ext>
            </a:extLst>
          </p:cNvPr>
          <p:cNvSpPr/>
          <p:nvPr userDrawn="1"/>
        </p:nvSpPr>
        <p:spPr>
          <a:xfrm>
            <a:off x="1613772" y="3645707"/>
            <a:ext cx="7475220" cy="1440641"/>
          </a:xfrm>
          <a:prstGeom prst="rect">
            <a:avLst/>
          </a:prstGeom>
          <a:solidFill>
            <a:srgbClr val="99D4E6"/>
          </a:solidFill>
          <a:ln>
            <a:solidFill>
              <a:srgbClr val="99D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Slide Number Placeholder 3">
            <a:extLst>
              <a:ext uri="{FF2B5EF4-FFF2-40B4-BE49-F238E27FC236}">
                <a16:creationId xmlns:a16="http://schemas.microsoft.com/office/drawing/2014/main" id="{5EE602F8-9846-0347-A6B5-77F718AB84ED}"/>
              </a:ext>
            </a:extLst>
          </p:cNvPr>
          <p:cNvSpPr txBox="1">
            <a:spLocks/>
          </p:cNvSpPr>
          <p:nvPr userDrawn="1"/>
        </p:nvSpPr>
        <p:spPr>
          <a:xfrm>
            <a:off x="6751865" y="4869657"/>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48DB-279D-6B48-9430-A59B00B8878A}" type="slidenum">
              <a:rPr lang="en-US" sz="900" smtClean="0"/>
              <a:pPr/>
              <a:t>‹#›</a:t>
            </a:fld>
            <a:endParaRPr lang="en-US" sz="900"/>
          </a:p>
        </p:txBody>
      </p:sp>
      <p:sp>
        <p:nvSpPr>
          <p:cNvPr id="3" name="Rectangle 2">
            <a:extLst>
              <a:ext uri="{FF2B5EF4-FFF2-40B4-BE49-F238E27FC236}">
                <a16:creationId xmlns:a16="http://schemas.microsoft.com/office/drawing/2014/main" id="{F530B729-4347-B7CB-FC6A-F80FB33E2DA8}"/>
              </a:ext>
            </a:extLst>
          </p:cNvPr>
          <p:cNvSpPr/>
          <p:nvPr userDrawn="1"/>
        </p:nvSpPr>
        <p:spPr>
          <a:xfrm>
            <a:off x="90011" y="3645707"/>
            <a:ext cx="685800" cy="6858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1392FC82-2189-A45E-AB8C-4B2AE9E585DB}"/>
              </a:ext>
            </a:extLst>
          </p:cNvPr>
          <p:cNvSpPr/>
          <p:nvPr userDrawn="1"/>
        </p:nvSpPr>
        <p:spPr>
          <a:xfrm>
            <a:off x="90011" y="4400549"/>
            <a:ext cx="685800" cy="685800"/>
          </a:xfrm>
          <a:prstGeom prst="rect">
            <a:avLst/>
          </a:prstGeom>
          <a:solidFill>
            <a:srgbClr val="6633A0"/>
          </a:solidFill>
          <a:ln>
            <a:solidFill>
              <a:srgbClr val="66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6FBF139C-B358-D078-6FA4-14A0DE5F64A0}"/>
              </a:ext>
            </a:extLst>
          </p:cNvPr>
          <p:cNvSpPr/>
          <p:nvPr userDrawn="1"/>
        </p:nvSpPr>
        <p:spPr>
          <a:xfrm>
            <a:off x="851891" y="3645707"/>
            <a:ext cx="685800" cy="6858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a:extLst>
              <a:ext uri="{FF2B5EF4-FFF2-40B4-BE49-F238E27FC236}">
                <a16:creationId xmlns:a16="http://schemas.microsoft.com/office/drawing/2014/main" id="{1205DB32-E067-2D51-860A-34B651D8428A}"/>
              </a:ext>
            </a:extLst>
          </p:cNvPr>
          <p:cNvSpPr/>
          <p:nvPr userDrawn="1"/>
        </p:nvSpPr>
        <p:spPr>
          <a:xfrm>
            <a:off x="851891" y="4400549"/>
            <a:ext cx="685800" cy="6858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9963474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contraceptionaccess.org/" TargetMode="External"/><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pcrhp.ucsf.edu/" TargetMode="External"/><Relationship Id="rId4" Type="http://schemas.openxmlformats.org/officeDocument/2006/relationships/hyperlink" Target="https://birthequity.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CECA@contraceptionaccess.org"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1A94-D1EF-90AC-093E-28CC23AB30C9}"/>
              </a:ext>
            </a:extLst>
          </p:cNvPr>
          <p:cNvSpPr>
            <a:spLocks noGrp="1"/>
          </p:cNvSpPr>
          <p:nvPr>
            <p:ph type="title"/>
          </p:nvPr>
        </p:nvSpPr>
        <p:spPr>
          <a:xfrm>
            <a:off x="334208" y="1117891"/>
            <a:ext cx="8488800" cy="572700"/>
          </a:xfrm>
        </p:spPr>
        <p:txBody>
          <a:bodyPr>
            <a:normAutofit fontScale="90000"/>
          </a:bodyPr>
          <a:lstStyle/>
          <a:p>
            <a:pPr>
              <a:spcBef>
                <a:spcPts val="2000"/>
              </a:spcBef>
            </a:pPr>
            <a:r>
              <a:rPr lang="en-US" sz="4000"/>
              <a:t>Aligning Values and Evidence:</a:t>
            </a:r>
            <a:br>
              <a:rPr lang="en-US" sz="4000"/>
            </a:br>
            <a:r>
              <a:rPr lang="en-US" sz="4000"/>
              <a:t>Toward a Measure of Sexual and </a:t>
            </a:r>
            <a:br>
              <a:rPr lang="en-US" sz="4000"/>
            </a:br>
            <a:r>
              <a:rPr lang="en-US" sz="4000"/>
              <a:t>Reproductive Wellbeing</a:t>
            </a:r>
          </a:p>
        </p:txBody>
      </p:sp>
      <p:sp>
        <p:nvSpPr>
          <p:cNvPr id="5" name="Slide Number Placeholder 4">
            <a:extLst>
              <a:ext uri="{FF2B5EF4-FFF2-40B4-BE49-F238E27FC236}">
                <a16:creationId xmlns:a16="http://schemas.microsoft.com/office/drawing/2014/main" id="{A3620224-2A2B-843D-1BE7-A586555217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a:extLst>
              <a:ext uri="{FF2B5EF4-FFF2-40B4-BE49-F238E27FC236}">
                <a16:creationId xmlns:a16="http://schemas.microsoft.com/office/drawing/2014/main" id="{E49F67B6-946A-DF67-EE05-40F84C09726F}"/>
              </a:ext>
            </a:extLst>
          </p:cNvPr>
          <p:cNvPicPr>
            <a:picLocks noChangeAspect="1"/>
          </p:cNvPicPr>
          <p:nvPr/>
        </p:nvPicPr>
        <p:blipFill>
          <a:blip r:embed="rId3"/>
          <a:stretch>
            <a:fillRect/>
          </a:stretch>
        </p:blipFill>
        <p:spPr>
          <a:xfrm>
            <a:off x="-44244" y="3878826"/>
            <a:ext cx="9225278" cy="1254191"/>
          </a:xfrm>
          <a:prstGeom prst="rect">
            <a:avLst/>
          </a:prstGeom>
        </p:spPr>
      </p:pic>
      <p:pic>
        <p:nvPicPr>
          <p:cNvPr id="8" name="Picture 7">
            <a:extLst>
              <a:ext uri="{FF2B5EF4-FFF2-40B4-BE49-F238E27FC236}">
                <a16:creationId xmlns:a16="http://schemas.microsoft.com/office/drawing/2014/main" id="{0B3ED377-92AC-DF9E-74BD-F4CDB8466BF0}"/>
              </a:ext>
            </a:extLst>
          </p:cNvPr>
          <p:cNvPicPr>
            <a:picLocks noChangeAspect="1"/>
          </p:cNvPicPr>
          <p:nvPr/>
        </p:nvPicPr>
        <p:blipFill>
          <a:blip r:embed="rId4"/>
          <a:stretch>
            <a:fillRect/>
          </a:stretch>
        </p:blipFill>
        <p:spPr>
          <a:xfrm>
            <a:off x="-44244" y="10483"/>
            <a:ext cx="9225278" cy="533167"/>
          </a:xfrm>
          <a:prstGeom prst="rect">
            <a:avLst/>
          </a:prstGeom>
        </p:spPr>
      </p:pic>
    </p:spTree>
    <p:extLst>
      <p:ext uri="{BB962C8B-B14F-4D97-AF65-F5344CB8AC3E}">
        <p14:creationId xmlns:p14="http://schemas.microsoft.com/office/powerpoint/2010/main" val="249031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49A94-A250-9A73-D2AC-62B8194D9F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8" name="Picture 7">
            <a:extLst>
              <a:ext uri="{FF2B5EF4-FFF2-40B4-BE49-F238E27FC236}">
                <a16:creationId xmlns:a16="http://schemas.microsoft.com/office/drawing/2014/main" id="{CE23D54B-7DAC-7175-C71F-AFD518615522}"/>
              </a:ext>
            </a:extLst>
          </p:cNvPr>
          <p:cNvPicPr>
            <a:picLocks noChangeAspect="1"/>
          </p:cNvPicPr>
          <p:nvPr/>
        </p:nvPicPr>
        <p:blipFill>
          <a:blip r:embed="rId3"/>
          <a:stretch>
            <a:fillRect/>
          </a:stretch>
        </p:blipFill>
        <p:spPr>
          <a:xfrm>
            <a:off x="159990" y="311356"/>
            <a:ext cx="8663018" cy="4820714"/>
          </a:xfrm>
          <a:prstGeom prst="rect">
            <a:avLst/>
          </a:prstGeom>
        </p:spPr>
      </p:pic>
      <p:sp>
        <p:nvSpPr>
          <p:cNvPr id="2" name="TextBox 1">
            <a:extLst>
              <a:ext uri="{FF2B5EF4-FFF2-40B4-BE49-F238E27FC236}">
                <a16:creationId xmlns:a16="http://schemas.microsoft.com/office/drawing/2014/main" id="{6B01FF12-649E-1467-2507-2E6E715718C2}"/>
              </a:ext>
            </a:extLst>
          </p:cNvPr>
          <p:cNvSpPr txBox="1"/>
          <p:nvPr/>
        </p:nvSpPr>
        <p:spPr>
          <a:xfrm>
            <a:off x="148560" y="164939"/>
            <a:ext cx="4323620" cy="338554"/>
          </a:xfrm>
          <a:prstGeom prst="rect">
            <a:avLst/>
          </a:prstGeom>
          <a:noFill/>
        </p:spPr>
        <p:txBody>
          <a:bodyPr wrap="none" rtlCol="0">
            <a:spAutoFit/>
          </a:bodyPr>
          <a:lstStyle/>
          <a:p>
            <a:r>
              <a:rPr lang="en-US" sz="1600" b="1" dirty="0">
                <a:solidFill>
                  <a:srgbClr val="4078BE"/>
                </a:solidFill>
                <a:latin typeface="Calibri" panose="020F0502020204030204" pitchFamily="34" charset="0"/>
                <a:cs typeface="Calibri" panose="020F0502020204030204" pitchFamily="34" charset="0"/>
              </a:rPr>
              <a:t>What is our conceptual understanding of SRWB?</a:t>
            </a:r>
          </a:p>
        </p:txBody>
      </p:sp>
    </p:spTree>
    <p:extLst>
      <p:ext uri="{BB962C8B-B14F-4D97-AF65-F5344CB8AC3E}">
        <p14:creationId xmlns:p14="http://schemas.microsoft.com/office/powerpoint/2010/main" val="147824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72B303-9550-FFA4-008E-4E4DEBE0768E}"/>
              </a:ext>
            </a:extLst>
          </p:cNvPr>
          <p:cNvSpPr>
            <a:spLocks noGrp="1"/>
          </p:cNvSpPr>
          <p:nvPr>
            <p:ph type="title"/>
          </p:nvPr>
        </p:nvSpPr>
        <p:spPr/>
        <p:txBody>
          <a:bodyPr>
            <a:normAutofit/>
          </a:bodyPr>
          <a:lstStyle/>
          <a:p>
            <a:r>
              <a:rPr lang="en-US" dirty="0">
                <a:latin typeface="Calibri"/>
                <a:cs typeface="Calibri"/>
              </a:rPr>
              <a:t>How are we (initially) defining SRWB?</a:t>
            </a:r>
          </a:p>
        </p:txBody>
      </p:sp>
      <p:sp>
        <p:nvSpPr>
          <p:cNvPr id="8" name="Text Placeholder 7">
            <a:extLst>
              <a:ext uri="{FF2B5EF4-FFF2-40B4-BE49-F238E27FC236}">
                <a16:creationId xmlns:a16="http://schemas.microsoft.com/office/drawing/2014/main" id="{8104B1E9-99F3-B933-96AE-7AE085F97CFB}"/>
              </a:ext>
            </a:extLst>
          </p:cNvPr>
          <p:cNvSpPr>
            <a:spLocks noGrp="1"/>
          </p:cNvSpPr>
          <p:nvPr>
            <p:ph idx="1"/>
          </p:nvPr>
        </p:nvSpPr>
        <p:spPr>
          <a:xfrm>
            <a:off x="460101" y="1084731"/>
            <a:ext cx="8214667" cy="3611645"/>
          </a:xfrm>
        </p:spPr>
        <p:txBody>
          <a:bodyPr>
            <a:normAutofit fontScale="70000" lnSpcReduction="20000"/>
          </a:bodyPr>
          <a:lstStyle/>
          <a:p>
            <a:pPr marL="0" indent="0" algn="l" rtl="0" fontAlgn="base">
              <a:lnSpc>
                <a:spcPct val="120000"/>
              </a:lnSpc>
              <a:buNone/>
            </a:pPr>
            <a:r>
              <a:rPr lang="en-US" sz="2100" b="1" i="0" dirty="0">
                <a:solidFill>
                  <a:srgbClr val="000000"/>
                </a:solidFill>
                <a:effectLst/>
                <a:latin typeface="Calibri" panose="020F0502020204030204" pitchFamily="34" charset="0"/>
                <a:cs typeface="Calibri" panose="020F0502020204030204" pitchFamily="34" charset="0"/>
              </a:rPr>
              <a:t>SRWB is a</a:t>
            </a:r>
            <a:r>
              <a:rPr lang="en-US" sz="2100" b="0" i="0" dirty="0">
                <a:solidFill>
                  <a:srgbClr val="000000"/>
                </a:solidFill>
                <a:effectLst/>
                <a:latin typeface="Calibri" panose="020F0502020204030204" pitchFamily="34" charset="0"/>
                <a:cs typeface="Calibri" panose="020F0502020204030204" pitchFamily="34" charset="0"/>
              </a:rPr>
              <a:t> </a:t>
            </a:r>
            <a:r>
              <a:rPr lang="en-US" sz="2100" b="1" i="0" dirty="0">
                <a:solidFill>
                  <a:srgbClr val="000000"/>
                </a:solidFill>
                <a:effectLst/>
                <a:latin typeface="Calibri" panose="020F0502020204030204" pitchFamily="34" charset="0"/>
                <a:cs typeface="Calibri" panose="020F0502020204030204" pitchFamily="34" charset="0"/>
              </a:rPr>
              <a:t>state of complete physical, mental, and social fulfillment in all matters related to sex and reproduction, free of injustice, oppression</a:t>
            </a:r>
            <a:r>
              <a:rPr lang="en-US" sz="2100" b="1" i="0" dirty="0">
                <a:effectLst/>
                <a:latin typeface="Calibri" panose="020F0502020204030204" pitchFamily="34" charset="0"/>
                <a:cs typeface="Calibri" panose="020F0502020204030204" pitchFamily="34" charset="0"/>
              </a:rPr>
              <a:t>, coercion</a:t>
            </a:r>
            <a:r>
              <a:rPr lang="en-US" sz="2100" b="1" i="0" dirty="0">
                <a:solidFill>
                  <a:srgbClr val="000000"/>
                </a:solidFill>
                <a:effectLst/>
                <a:latin typeface="Calibri" panose="020F0502020204030204" pitchFamily="34" charset="0"/>
                <a:cs typeface="Calibri" panose="020F0502020204030204" pitchFamily="34" charset="0"/>
              </a:rPr>
              <a:t>, violence, and stigma and their consequences</a:t>
            </a:r>
            <a:r>
              <a:rPr lang="en-US" sz="2100" b="0" i="0" dirty="0">
                <a:solidFill>
                  <a:srgbClr val="000000"/>
                </a:solidFill>
                <a:effectLst/>
                <a:latin typeface="Calibri" panose="020F0502020204030204" pitchFamily="34" charset="0"/>
                <a:cs typeface="Calibri" panose="020F0502020204030204" pitchFamily="34" charset="0"/>
              </a:rPr>
              <a:t>. This includes </a:t>
            </a:r>
            <a:r>
              <a:rPr lang="en-US" sz="2100" b="0" i="0" dirty="0">
                <a:effectLst/>
                <a:latin typeface="Calibri" panose="020F0502020204030204" pitchFamily="34" charset="0"/>
                <a:cs typeface="Calibri" panose="020F0502020204030204" pitchFamily="34" charset="0"/>
              </a:rPr>
              <a:t>having: </a:t>
            </a:r>
          </a:p>
          <a:p>
            <a:pPr marL="346075" indent="-231775" algn="l" rtl="0" fontAlgn="base">
              <a:lnSpc>
                <a:spcPct val="120000"/>
              </a:lnSpc>
              <a:spcBef>
                <a:spcPts val="900"/>
              </a:spcBef>
              <a:buFont typeface="Arial" panose="020B0604020202020204" pitchFamily="34" charset="0"/>
              <a:buChar char="•"/>
            </a:pPr>
            <a:r>
              <a:rPr lang="en-US" sz="2100" b="1" i="0" dirty="0">
                <a:solidFill>
                  <a:srgbClr val="1F4E79"/>
                </a:solidFill>
                <a:effectLst/>
                <a:latin typeface="Calibri" panose="020F0502020204030204" pitchFamily="34" charset="0"/>
                <a:cs typeface="Calibri" panose="020F0502020204030204" pitchFamily="34" charset="0"/>
              </a:rPr>
              <a:t>Freedom and ability to control, act on, and not act on </a:t>
            </a:r>
            <a:r>
              <a:rPr lang="en-US" sz="2100" b="0" i="0" dirty="0">
                <a:solidFill>
                  <a:srgbClr val="000000"/>
                </a:solidFill>
                <a:effectLst/>
                <a:latin typeface="Calibri" panose="020F0502020204030204" pitchFamily="34" charset="0"/>
                <a:cs typeface="Calibri" panose="020F0502020204030204" pitchFamily="34" charset="0"/>
              </a:rPr>
              <a:t>one’s sexual and reproductive decisions, desires, goals, and identities, including having comprehensive information, services, and supports, and not being hindered or harmed  </a:t>
            </a:r>
          </a:p>
          <a:p>
            <a:pPr marL="346075" indent="-231775" algn="l" rtl="0" fontAlgn="base">
              <a:lnSpc>
                <a:spcPct val="120000"/>
              </a:lnSpc>
              <a:spcBef>
                <a:spcPts val="900"/>
              </a:spcBef>
              <a:buFont typeface="Arial" panose="020B0604020202020204" pitchFamily="34" charset="0"/>
              <a:buChar char="•"/>
            </a:pPr>
            <a:r>
              <a:rPr lang="en-US" sz="2100" b="1" dirty="0">
                <a:solidFill>
                  <a:srgbClr val="1F4E79"/>
                </a:solidFill>
                <a:latin typeface="Calibri" panose="020F0502020204030204" pitchFamily="34" charset="0"/>
                <a:cs typeface="Calibri" panose="020F0502020204030204" pitchFamily="34" charset="0"/>
              </a:rPr>
              <a:t>H</a:t>
            </a:r>
            <a:r>
              <a:rPr lang="en-US" sz="2100" b="1" i="0" dirty="0">
                <a:solidFill>
                  <a:srgbClr val="1F4E79"/>
                </a:solidFill>
                <a:effectLst/>
                <a:latin typeface="Calibri" panose="020F0502020204030204" pitchFamily="34" charset="0"/>
                <a:cs typeface="Calibri" panose="020F0502020204030204" pitchFamily="34" charset="0"/>
              </a:rPr>
              <a:t>olistic and high-quality</a:t>
            </a:r>
            <a:r>
              <a:rPr lang="en-US" sz="2100" b="1" i="0" dirty="0">
                <a:solidFill>
                  <a:srgbClr val="C00000"/>
                </a:solidFill>
                <a:effectLst/>
                <a:latin typeface="Calibri" panose="020F0502020204030204" pitchFamily="34" charset="0"/>
                <a:cs typeface="Calibri" panose="020F0502020204030204" pitchFamily="34" charset="0"/>
              </a:rPr>
              <a:t> </a:t>
            </a:r>
            <a:r>
              <a:rPr lang="en-US" sz="2100" b="1" i="0" dirty="0">
                <a:solidFill>
                  <a:srgbClr val="1F4E79"/>
                </a:solidFill>
                <a:effectLst/>
                <a:latin typeface="Calibri" panose="020F0502020204030204" pitchFamily="34" charset="0"/>
                <a:cs typeface="Calibri" panose="020F0502020204030204" pitchFamily="34" charset="0"/>
              </a:rPr>
              <a:t>care </a:t>
            </a:r>
            <a:r>
              <a:rPr lang="en-US" sz="2100" b="0" i="0" dirty="0">
                <a:solidFill>
                  <a:srgbClr val="000000"/>
                </a:solidFill>
                <a:effectLst/>
                <a:latin typeface="Calibri" panose="020F0502020204030204" pitchFamily="34" charset="0"/>
                <a:cs typeface="Calibri" panose="020F0502020204030204" pitchFamily="34" charset="0"/>
              </a:rPr>
              <a:t>for one’s sexuality and reproduction, free of judgement and bias, and coercion, that prioritizes personal needs and desires  </a:t>
            </a:r>
          </a:p>
          <a:p>
            <a:pPr marL="346075" indent="-231775" algn="l" rtl="0" fontAlgn="base">
              <a:lnSpc>
                <a:spcPct val="120000"/>
              </a:lnSpc>
              <a:spcBef>
                <a:spcPts val="900"/>
              </a:spcBef>
              <a:buFont typeface="Arial" panose="020B0604020202020204" pitchFamily="34" charset="0"/>
              <a:buChar char="•"/>
            </a:pPr>
            <a:r>
              <a:rPr lang="en-US" sz="2100" b="1" i="0" dirty="0">
                <a:solidFill>
                  <a:srgbClr val="1F4E79"/>
                </a:solidFill>
                <a:effectLst/>
                <a:latin typeface="Calibri" panose="020F0502020204030204" pitchFamily="34" charset="0"/>
                <a:cs typeface="Calibri" panose="020F0502020204030204" pitchFamily="34" charset="0"/>
              </a:rPr>
              <a:t>Optimal sexual and reproductive outcomes in accordance with one’s needs and desires, </a:t>
            </a:r>
            <a:r>
              <a:rPr lang="en-US" sz="2100" b="0" i="0" dirty="0">
                <a:solidFill>
                  <a:srgbClr val="000000"/>
                </a:solidFill>
                <a:effectLst/>
                <a:latin typeface="Calibri" panose="020F0502020204030204" pitchFamily="34" charset="0"/>
                <a:cs typeface="Calibri" panose="020F0502020204030204" pitchFamily="34" charset="0"/>
              </a:rPr>
              <a:t>including:  </a:t>
            </a:r>
          </a:p>
          <a:p>
            <a:pPr marL="574675" lvl="1" indent="-217488" fontAlgn="base">
              <a:lnSpc>
                <a:spcPct val="120000"/>
              </a:lnSpc>
            </a:pPr>
            <a:r>
              <a:rPr lang="en-US" sz="2100" b="0" i="0" dirty="0">
                <a:solidFill>
                  <a:srgbClr val="000000"/>
                </a:solidFill>
                <a:effectLst/>
                <a:latin typeface="Calibri" panose="020F0502020204030204" pitchFamily="34" charset="0"/>
                <a:cs typeface="Calibri" panose="020F0502020204030204" pitchFamily="34" charset="0"/>
              </a:rPr>
              <a:t>Attaining one’s ideal level of sexual and reproductive health  </a:t>
            </a:r>
          </a:p>
          <a:p>
            <a:pPr marL="574675" lvl="1" indent="-217488" fontAlgn="base">
              <a:lnSpc>
                <a:spcPct val="120000"/>
              </a:lnSpc>
            </a:pPr>
            <a:r>
              <a:rPr lang="en-US" sz="2100" b="0" i="0" dirty="0">
                <a:solidFill>
                  <a:srgbClr val="000000"/>
                </a:solidFill>
                <a:effectLst/>
                <a:latin typeface="Calibri" panose="020F0502020204030204" pitchFamily="34" charset="0"/>
                <a:cs typeface="Calibri" panose="020F0502020204030204" pitchFamily="34" charset="0"/>
              </a:rPr>
              <a:t>Having the choice of if, when, and how to become a parent, and ability to do so </a:t>
            </a:r>
          </a:p>
          <a:p>
            <a:pPr marL="574675" lvl="1" indent="-217488" fontAlgn="base">
              <a:lnSpc>
                <a:spcPct val="120000"/>
              </a:lnSpc>
            </a:pPr>
            <a:r>
              <a:rPr lang="en-US" sz="2100" b="0" i="0" dirty="0">
                <a:solidFill>
                  <a:srgbClr val="000000"/>
                </a:solidFill>
                <a:effectLst/>
                <a:latin typeface="Calibri" panose="020F0502020204030204" pitchFamily="34" charset="0"/>
                <a:cs typeface="Calibri" panose="020F0502020204030204" pitchFamily="34" charset="0"/>
              </a:rPr>
              <a:t>Having a pleasurable and safe sex life </a:t>
            </a:r>
          </a:p>
          <a:p>
            <a:pPr marL="114300" indent="0">
              <a:lnSpc>
                <a:spcPct val="120000"/>
              </a:lnSpc>
              <a:buNone/>
            </a:pPr>
            <a:endParaRPr lang="en-US" dirty="0"/>
          </a:p>
        </p:txBody>
      </p:sp>
      <p:sp>
        <p:nvSpPr>
          <p:cNvPr id="5" name="Slide Number Placeholder 4">
            <a:extLst>
              <a:ext uri="{FF2B5EF4-FFF2-40B4-BE49-F238E27FC236}">
                <a16:creationId xmlns:a16="http://schemas.microsoft.com/office/drawing/2014/main" id="{531CD2F9-BC11-FF8E-BC3C-1671A75EC0E3}"/>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87831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72B303-9550-FFA4-008E-4E4DEBE0768E}"/>
              </a:ext>
            </a:extLst>
          </p:cNvPr>
          <p:cNvSpPr>
            <a:spLocks noGrp="1"/>
          </p:cNvSpPr>
          <p:nvPr>
            <p:ph type="title"/>
          </p:nvPr>
        </p:nvSpPr>
        <p:spPr>
          <a:xfrm>
            <a:off x="460099" y="500048"/>
            <a:ext cx="8214667" cy="634421"/>
          </a:xfrm>
        </p:spPr>
        <p:txBody>
          <a:bodyPr>
            <a:normAutofit fontScale="90000"/>
          </a:bodyPr>
          <a:lstStyle/>
          <a:p>
            <a:r>
              <a:rPr lang="en-US" dirty="0">
                <a:solidFill>
                  <a:schemeClr val="accent1"/>
                </a:solidFill>
              </a:rPr>
              <a:t>Which domains are (initially) included in the measurement </a:t>
            </a:r>
            <a:r>
              <a:rPr lang="en-US" dirty="0"/>
              <a:t>f</a:t>
            </a:r>
            <a:r>
              <a:rPr lang="en-US" dirty="0">
                <a:solidFill>
                  <a:schemeClr val="accent1"/>
                </a:solidFill>
              </a:rPr>
              <a:t>ramework?</a:t>
            </a:r>
          </a:p>
        </p:txBody>
      </p:sp>
      <p:sp>
        <p:nvSpPr>
          <p:cNvPr id="5" name="Slide Number Placeholder 4">
            <a:extLst>
              <a:ext uri="{FF2B5EF4-FFF2-40B4-BE49-F238E27FC236}">
                <a16:creationId xmlns:a16="http://schemas.microsoft.com/office/drawing/2014/main" id="{531CD2F9-BC11-FF8E-BC3C-1671A75EC0E3}"/>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aphicFrame>
        <p:nvGraphicFramePr>
          <p:cNvPr id="2" name="Diagram 1">
            <a:extLst>
              <a:ext uri="{FF2B5EF4-FFF2-40B4-BE49-F238E27FC236}">
                <a16:creationId xmlns:a16="http://schemas.microsoft.com/office/drawing/2014/main" id="{3430608F-B5A0-E26D-C3FC-4D4BFD312618}"/>
              </a:ext>
            </a:extLst>
          </p:cNvPr>
          <p:cNvGraphicFramePr/>
          <p:nvPr>
            <p:extLst>
              <p:ext uri="{D42A27DB-BD31-4B8C-83A1-F6EECF244321}">
                <p14:modId xmlns:p14="http://schemas.microsoft.com/office/powerpoint/2010/main" val="3425462392"/>
              </p:ext>
            </p:extLst>
          </p:nvPr>
        </p:nvGraphicFramePr>
        <p:xfrm>
          <a:off x="1071758" y="1124433"/>
          <a:ext cx="6991351" cy="3519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0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99DD-4FF4-029D-A501-433FF81E743C}"/>
              </a:ext>
            </a:extLst>
          </p:cNvPr>
          <p:cNvSpPr>
            <a:spLocks noGrp="1"/>
          </p:cNvSpPr>
          <p:nvPr>
            <p:ph type="title"/>
          </p:nvPr>
        </p:nvSpPr>
        <p:spPr/>
        <p:txBody>
          <a:bodyPr>
            <a:normAutofit/>
          </a:bodyPr>
          <a:lstStyle/>
          <a:p>
            <a:r>
              <a:rPr lang="en-US" sz="4000" b="1" kern="0">
                <a:solidFill>
                  <a:srgbClr val="4078BE"/>
                </a:solidFill>
                <a:latin typeface="Calibri"/>
                <a:ea typeface="+mn-ea"/>
                <a:cs typeface="Calibri"/>
              </a:rPr>
              <a:t>Phase 2: Looking Ahead</a:t>
            </a:r>
          </a:p>
        </p:txBody>
      </p:sp>
      <p:sp>
        <p:nvSpPr>
          <p:cNvPr id="3" name="Text Placeholder 2">
            <a:extLst>
              <a:ext uri="{FF2B5EF4-FFF2-40B4-BE49-F238E27FC236}">
                <a16:creationId xmlns:a16="http://schemas.microsoft.com/office/drawing/2014/main" id="{AD00E615-45BD-C090-991D-96528D4ED034}"/>
              </a:ext>
            </a:extLst>
          </p:cNvPr>
          <p:cNvSpPr>
            <a:spLocks noGrp="1"/>
          </p:cNvSpPr>
          <p:nvPr>
            <p:ph type="body" idx="1"/>
          </p:nvPr>
        </p:nvSpPr>
        <p:spPr/>
        <p:txBody>
          <a:bodyPr>
            <a:normAutofit/>
          </a:bodyPr>
          <a:lstStyle/>
          <a:p>
            <a:r>
              <a:rPr lang="en-US" sz="2400">
                <a:solidFill>
                  <a:schemeClr val="tx1"/>
                </a:solidFill>
              </a:rPr>
              <a:t>Where do we go from here?</a:t>
            </a:r>
          </a:p>
        </p:txBody>
      </p:sp>
      <p:sp>
        <p:nvSpPr>
          <p:cNvPr id="4" name="Slide Number Placeholder 3">
            <a:extLst>
              <a:ext uri="{FF2B5EF4-FFF2-40B4-BE49-F238E27FC236}">
                <a16:creationId xmlns:a16="http://schemas.microsoft.com/office/drawing/2014/main" id="{3267E45F-2C3E-9D0C-80A3-7C6F0F659B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77148DB-279D-6B48-9430-A59B00B8878A}" type="slidenum">
              <a:rPr kumimoji="0" lang="en-US" sz="9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900" b="0" i="0" u="none" strike="noStrike" kern="0" cap="none" spc="0" normalizeH="0" baseline="0" noProof="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72630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6E39710-149A-5046-C7BA-D07B79758F99}"/>
              </a:ext>
            </a:extLst>
          </p:cNvPr>
          <p:cNvSpPr/>
          <p:nvPr/>
        </p:nvSpPr>
        <p:spPr>
          <a:xfrm>
            <a:off x="6982097" y="1090235"/>
            <a:ext cx="2057400" cy="195564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Calibri" panose="020F0502020204030204" pitchFamily="34" charset="0"/>
                <a:cs typeface="Calibri" panose="020F0502020204030204" pitchFamily="34" charset="0"/>
              </a:rPr>
              <a:t>Enhanced communication, collaboration, and alignment</a:t>
            </a:r>
          </a:p>
        </p:txBody>
      </p:sp>
      <p:sp>
        <p:nvSpPr>
          <p:cNvPr id="5" name="Title 4">
            <a:extLst>
              <a:ext uri="{FF2B5EF4-FFF2-40B4-BE49-F238E27FC236}">
                <a16:creationId xmlns:a16="http://schemas.microsoft.com/office/drawing/2014/main" id="{CAE8D589-A64E-2749-4064-7045E5236E28}"/>
              </a:ext>
            </a:extLst>
          </p:cNvPr>
          <p:cNvSpPr>
            <a:spLocks noGrp="1"/>
          </p:cNvSpPr>
          <p:nvPr>
            <p:ph type="title"/>
          </p:nvPr>
        </p:nvSpPr>
        <p:spPr>
          <a:xfrm>
            <a:off x="464666" y="317570"/>
            <a:ext cx="8214667" cy="634421"/>
          </a:xfrm>
        </p:spPr>
        <p:txBody>
          <a:bodyPr>
            <a:normAutofit fontScale="90000"/>
          </a:bodyPr>
          <a:lstStyle/>
          <a:p>
            <a:r>
              <a:rPr lang="en-US" sz="2500" b="1" dirty="0">
                <a:solidFill>
                  <a:schemeClr val="accent1"/>
                </a:solidFill>
              </a:rPr>
              <a:t>Moving Toward a Measure of Sexual and Reproductive Wellbeing</a:t>
            </a:r>
          </a:p>
        </p:txBody>
      </p:sp>
      <p:sp>
        <p:nvSpPr>
          <p:cNvPr id="4" name="Slide Number Placeholder 3">
            <a:extLst>
              <a:ext uri="{FF2B5EF4-FFF2-40B4-BE49-F238E27FC236}">
                <a16:creationId xmlns:a16="http://schemas.microsoft.com/office/drawing/2014/main" id="{1E706EBA-3100-AEB5-74BB-8DD901C4731C}"/>
              </a:ext>
            </a:extLst>
          </p:cNvPr>
          <p:cNvSpPr>
            <a:spLocks noGrp="1"/>
          </p:cNvSpPr>
          <p:nvPr>
            <p:ph type="sldNum" sz="quarter" idx="4"/>
          </p:nvPr>
        </p:nvSpPr>
        <p:spPr/>
        <p:txBody>
          <a:bodyPr/>
          <a:lstStyle/>
          <a:p>
            <a:fld id="{377148DB-279D-6B48-9430-A59B00B8878A}" type="slidenum">
              <a:rPr lang="en-US" smtClean="0"/>
              <a:pPr/>
              <a:t>14</a:t>
            </a:fld>
            <a:endParaRPr lang="en-US"/>
          </a:p>
        </p:txBody>
      </p:sp>
      <p:sp>
        <p:nvSpPr>
          <p:cNvPr id="6" name="Oval 5">
            <a:extLst>
              <a:ext uri="{FF2B5EF4-FFF2-40B4-BE49-F238E27FC236}">
                <a16:creationId xmlns:a16="http://schemas.microsoft.com/office/drawing/2014/main" id="{819EB5EA-BB5E-BD84-5253-27598D67E93B}"/>
              </a:ext>
            </a:extLst>
          </p:cNvPr>
          <p:cNvSpPr/>
          <p:nvPr/>
        </p:nvSpPr>
        <p:spPr>
          <a:xfrm>
            <a:off x="470261" y="1369791"/>
            <a:ext cx="1201783" cy="12019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cs typeface="Calibri" panose="020F0502020204030204" pitchFamily="34" charset="0"/>
              </a:rPr>
              <a:t>Phase 1</a:t>
            </a:r>
          </a:p>
        </p:txBody>
      </p:sp>
      <p:sp>
        <p:nvSpPr>
          <p:cNvPr id="7" name="Oval 6">
            <a:extLst>
              <a:ext uri="{FF2B5EF4-FFF2-40B4-BE49-F238E27FC236}">
                <a16:creationId xmlns:a16="http://schemas.microsoft.com/office/drawing/2014/main" id="{40E7FC71-40E0-1DCA-9AB8-0A4EA477BC4F}"/>
              </a:ext>
            </a:extLst>
          </p:cNvPr>
          <p:cNvSpPr/>
          <p:nvPr/>
        </p:nvSpPr>
        <p:spPr>
          <a:xfrm>
            <a:off x="470260" y="3228759"/>
            <a:ext cx="1201783" cy="1201959"/>
          </a:xfrm>
          <a:prstGeom prst="ellipse">
            <a:avLst/>
          </a:prstGeom>
          <a:solidFill>
            <a:srgbClr val="178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cs typeface="Calibri" panose="020F0502020204030204" pitchFamily="34" charset="0"/>
              </a:rPr>
              <a:t>Phase 2</a:t>
            </a:r>
          </a:p>
        </p:txBody>
      </p:sp>
      <p:sp>
        <p:nvSpPr>
          <p:cNvPr id="9" name="Rectangle 8">
            <a:extLst>
              <a:ext uri="{FF2B5EF4-FFF2-40B4-BE49-F238E27FC236}">
                <a16:creationId xmlns:a16="http://schemas.microsoft.com/office/drawing/2014/main" id="{6DA78BBA-F1A3-6BF4-A7A5-108A663F77CF}"/>
              </a:ext>
            </a:extLst>
          </p:cNvPr>
          <p:cNvSpPr/>
          <p:nvPr/>
        </p:nvSpPr>
        <p:spPr>
          <a:xfrm>
            <a:off x="1606730" y="1093304"/>
            <a:ext cx="5519059" cy="1728272"/>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800" dirty="0">
                <a:solidFill>
                  <a:schemeClr val="tx2"/>
                </a:solidFill>
                <a:latin typeface="Calibri" panose="020F0502020204030204" pitchFamily="34" charset="0"/>
                <a:cs typeface="Calibri" panose="020F0502020204030204" pitchFamily="34" charset="0"/>
              </a:rPr>
              <a:t>Where we are now….</a:t>
            </a:r>
          </a:p>
          <a:p>
            <a:pPr>
              <a:spcAft>
                <a:spcPts val="600"/>
              </a:spcAft>
            </a:pPr>
            <a:r>
              <a:rPr lang="en-US" i="1" dirty="0">
                <a:solidFill>
                  <a:schemeClr val="tx2"/>
                </a:solidFill>
                <a:latin typeface="Calibri" panose="020F0502020204030204" pitchFamily="34" charset="0"/>
                <a:cs typeface="Calibri" panose="020F0502020204030204" pitchFamily="34" charset="0"/>
              </a:rPr>
              <a:t>(with diverse workgroup input and reviews of the evidence)</a:t>
            </a:r>
            <a:endParaRPr lang="en-US" dirty="0">
              <a:solidFill>
                <a:schemeClr val="tx2"/>
              </a:solidFill>
              <a:latin typeface="Calibri" panose="020F0502020204030204" pitchFamily="34" charset="0"/>
              <a:cs typeface="Calibri" panose="020F0502020204030204" pitchFamily="34" charset="0"/>
            </a:endParaRPr>
          </a:p>
          <a:p>
            <a:pPr marL="517525" indent="-517525">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1. Identify the idea we would like to measure and develop a conceptual framework </a:t>
            </a:r>
          </a:p>
          <a:p>
            <a:pPr marL="517525" indent="-517525">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2. Develop a detailed definition of the idea and a measurement framework</a:t>
            </a:r>
          </a:p>
        </p:txBody>
      </p:sp>
      <p:sp>
        <p:nvSpPr>
          <p:cNvPr id="10" name="Rectangle 9">
            <a:extLst>
              <a:ext uri="{FF2B5EF4-FFF2-40B4-BE49-F238E27FC236}">
                <a16:creationId xmlns:a16="http://schemas.microsoft.com/office/drawing/2014/main" id="{C861726F-E560-0570-99E1-C60468385C91}"/>
              </a:ext>
            </a:extLst>
          </p:cNvPr>
          <p:cNvSpPr/>
          <p:nvPr/>
        </p:nvSpPr>
        <p:spPr>
          <a:xfrm>
            <a:off x="1606731" y="3081226"/>
            <a:ext cx="5519058" cy="1738104"/>
          </a:xfrm>
          <a:prstGeom prst="rect">
            <a:avLst/>
          </a:prstGeom>
          <a:solidFill>
            <a:schemeClr val="accent5">
              <a:lumMod val="20000"/>
              <a:lumOff val="80000"/>
            </a:schemeClr>
          </a:solidFill>
          <a:ln w="38100">
            <a:solidFill>
              <a:srgbClr val="178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800" dirty="0">
                <a:solidFill>
                  <a:schemeClr val="tx2"/>
                </a:solidFill>
                <a:latin typeface="Calibri" panose="020F0502020204030204" pitchFamily="34" charset="0"/>
                <a:cs typeface="Calibri" panose="020F0502020204030204" pitchFamily="34" charset="0"/>
              </a:rPr>
              <a:t>….And in the future</a:t>
            </a:r>
          </a:p>
          <a:p>
            <a:pPr>
              <a:spcAft>
                <a:spcPts val="600"/>
              </a:spcAft>
            </a:pPr>
            <a:r>
              <a:rPr lang="en-US" i="1" dirty="0">
                <a:solidFill>
                  <a:schemeClr val="tx2"/>
                </a:solidFill>
                <a:latin typeface="Calibri" panose="020F0502020204030204" pitchFamily="34" charset="0"/>
                <a:cs typeface="Calibri" panose="020F0502020204030204" pitchFamily="34" charset="0"/>
              </a:rPr>
              <a:t>(with additional qualitative work and community engagement)</a:t>
            </a:r>
          </a:p>
          <a:p>
            <a:pPr>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3. Refine the definition and measurement framework</a:t>
            </a:r>
          </a:p>
          <a:p>
            <a:pPr>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4. Draft a preliminary instrument</a:t>
            </a:r>
          </a:p>
          <a:p>
            <a:pPr>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5. Test and refine the instrument and develop recommendations for use</a:t>
            </a:r>
          </a:p>
        </p:txBody>
      </p:sp>
      <p:cxnSp>
        <p:nvCxnSpPr>
          <p:cNvPr id="13" name="Straight Arrow Connector 12">
            <a:extLst>
              <a:ext uri="{FF2B5EF4-FFF2-40B4-BE49-F238E27FC236}">
                <a16:creationId xmlns:a16="http://schemas.microsoft.com/office/drawing/2014/main" id="{FA846F6A-8E7F-976D-9946-1E28A48298A4}"/>
              </a:ext>
            </a:extLst>
          </p:cNvPr>
          <p:cNvCxnSpPr>
            <a:cxnSpLocks/>
            <a:stCxn id="6" idx="4"/>
            <a:endCxn id="7" idx="0"/>
          </p:cNvCxnSpPr>
          <p:nvPr/>
        </p:nvCxnSpPr>
        <p:spPr>
          <a:xfrm flipH="1">
            <a:off x="1071152" y="2571750"/>
            <a:ext cx="1" cy="657009"/>
          </a:xfrm>
          <a:prstGeom prst="straightConnector1">
            <a:avLst/>
          </a:prstGeom>
          <a:ln w="50800">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C42CDB3-0DB4-91C8-F004-44634B8BA91D}"/>
              </a:ext>
            </a:extLst>
          </p:cNvPr>
          <p:cNvSpPr/>
          <p:nvPr/>
        </p:nvSpPr>
        <p:spPr>
          <a:xfrm>
            <a:off x="406581" y="2898780"/>
            <a:ext cx="6844940" cy="197396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709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9348-658B-4F60-0FB3-C4641246A97F}"/>
              </a:ext>
            </a:extLst>
          </p:cNvPr>
          <p:cNvSpPr>
            <a:spLocks noGrp="1"/>
          </p:cNvSpPr>
          <p:nvPr>
            <p:ph type="title"/>
          </p:nvPr>
        </p:nvSpPr>
        <p:spPr>
          <a:xfrm>
            <a:off x="460099" y="314580"/>
            <a:ext cx="8214667" cy="634421"/>
          </a:xfrm>
        </p:spPr>
        <p:txBody>
          <a:bodyPr/>
          <a:lstStyle/>
          <a:p>
            <a:r>
              <a:rPr lang="en-US" dirty="0"/>
              <a:t>What is next in the SRWB measure development process? </a:t>
            </a:r>
          </a:p>
        </p:txBody>
      </p:sp>
      <p:sp>
        <p:nvSpPr>
          <p:cNvPr id="4" name="Slide Number Placeholder 3">
            <a:extLst>
              <a:ext uri="{FF2B5EF4-FFF2-40B4-BE49-F238E27FC236}">
                <a16:creationId xmlns:a16="http://schemas.microsoft.com/office/drawing/2014/main" id="{D88BC5F7-4820-56B5-CDFD-2814D98496FE}"/>
              </a:ext>
            </a:extLst>
          </p:cNvPr>
          <p:cNvSpPr>
            <a:spLocks noGrp="1"/>
          </p:cNvSpPr>
          <p:nvPr>
            <p:ph type="sldNum" sz="quarter" idx="4"/>
          </p:nvPr>
        </p:nvSpPr>
        <p:spPr/>
        <p:txBody>
          <a:bodyPr/>
          <a:lstStyle/>
          <a:p>
            <a:fld id="{377148DB-279D-6B48-9430-A59B00B8878A}" type="slidenum">
              <a:rPr lang="en-US" smtClean="0"/>
              <a:pPr/>
              <a:t>15</a:t>
            </a:fld>
            <a:endParaRPr lang="en-US"/>
          </a:p>
        </p:txBody>
      </p:sp>
      <p:graphicFrame>
        <p:nvGraphicFramePr>
          <p:cNvPr id="5" name="Diagram 4">
            <a:extLst>
              <a:ext uri="{FF2B5EF4-FFF2-40B4-BE49-F238E27FC236}">
                <a16:creationId xmlns:a16="http://schemas.microsoft.com/office/drawing/2014/main" id="{90337E0A-6BD6-4636-3D1C-4032A4AD6F03}"/>
              </a:ext>
            </a:extLst>
          </p:cNvPr>
          <p:cNvGraphicFramePr/>
          <p:nvPr>
            <p:extLst>
              <p:ext uri="{D42A27DB-BD31-4B8C-83A1-F6EECF244321}">
                <p14:modId xmlns:p14="http://schemas.microsoft.com/office/powerpoint/2010/main" val="1088322868"/>
              </p:ext>
            </p:extLst>
          </p:nvPr>
        </p:nvGraphicFramePr>
        <p:xfrm>
          <a:off x="300652" y="965200"/>
          <a:ext cx="8533563" cy="3698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16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9348-658B-4F60-0FB3-C4641246A97F}"/>
              </a:ext>
            </a:extLst>
          </p:cNvPr>
          <p:cNvSpPr>
            <a:spLocks noGrp="1"/>
          </p:cNvSpPr>
          <p:nvPr>
            <p:ph type="title"/>
          </p:nvPr>
        </p:nvSpPr>
        <p:spPr>
          <a:xfrm>
            <a:off x="460099" y="314580"/>
            <a:ext cx="8533563" cy="634421"/>
          </a:xfrm>
        </p:spPr>
        <p:txBody>
          <a:bodyPr>
            <a:noAutofit/>
          </a:bodyPr>
          <a:lstStyle/>
          <a:p>
            <a:r>
              <a:rPr lang="en-US" sz="2100" dirty="0"/>
              <a:t>How will qualitative work and community engagement inform the project? </a:t>
            </a:r>
          </a:p>
        </p:txBody>
      </p:sp>
      <p:sp>
        <p:nvSpPr>
          <p:cNvPr id="4" name="Slide Number Placeholder 3">
            <a:extLst>
              <a:ext uri="{FF2B5EF4-FFF2-40B4-BE49-F238E27FC236}">
                <a16:creationId xmlns:a16="http://schemas.microsoft.com/office/drawing/2014/main" id="{D88BC5F7-4820-56B5-CDFD-2814D98496FE}"/>
              </a:ext>
            </a:extLst>
          </p:cNvPr>
          <p:cNvSpPr>
            <a:spLocks noGrp="1"/>
          </p:cNvSpPr>
          <p:nvPr>
            <p:ph type="sldNum" sz="quarter" idx="4"/>
          </p:nvPr>
        </p:nvSpPr>
        <p:spPr/>
        <p:txBody>
          <a:bodyPr/>
          <a:lstStyle/>
          <a:p>
            <a:fld id="{377148DB-279D-6B48-9430-A59B00B8878A}" type="slidenum">
              <a:rPr lang="en-US" smtClean="0"/>
              <a:pPr/>
              <a:t>16</a:t>
            </a:fld>
            <a:endParaRPr lang="en-US"/>
          </a:p>
        </p:txBody>
      </p:sp>
      <p:graphicFrame>
        <p:nvGraphicFramePr>
          <p:cNvPr id="5" name="Diagram 4">
            <a:extLst>
              <a:ext uri="{FF2B5EF4-FFF2-40B4-BE49-F238E27FC236}">
                <a16:creationId xmlns:a16="http://schemas.microsoft.com/office/drawing/2014/main" id="{90337E0A-6BD6-4636-3D1C-4032A4AD6F03}"/>
              </a:ext>
            </a:extLst>
          </p:cNvPr>
          <p:cNvGraphicFramePr/>
          <p:nvPr>
            <p:extLst>
              <p:ext uri="{D42A27DB-BD31-4B8C-83A1-F6EECF244321}">
                <p14:modId xmlns:p14="http://schemas.microsoft.com/office/powerpoint/2010/main" val="2439169690"/>
              </p:ext>
            </p:extLst>
          </p:nvPr>
        </p:nvGraphicFramePr>
        <p:xfrm>
          <a:off x="300652" y="965200"/>
          <a:ext cx="8533563" cy="373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06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7D47-1F93-DA7B-808B-90DBFD518720}"/>
              </a:ext>
            </a:extLst>
          </p:cNvPr>
          <p:cNvSpPr>
            <a:spLocks noGrp="1"/>
          </p:cNvSpPr>
          <p:nvPr>
            <p:ph type="title"/>
          </p:nvPr>
        </p:nvSpPr>
        <p:spPr/>
        <p:txBody>
          <a:bodyPr>
            <a:normAutofit/>
          </a:bodyPr>
          <a:lstStyle/>
          <a:p>
            <a:r>
              <a:rPr lang="en-US" dirty="0"/>
              <a:t>How might an SRWB measure be useful outside of the US? </a:t>
            </a:r>
          </a:p>
        </p:txBody>
      </p:sp>
      <p:sp>
        <p:nvSpPr>
          <p:cNvPr id="3" name="Content Placeholder 2">
            <a:extLst>
              <a:ext uri="{FF2B5EF4-FFF2-40B4-BE49-F238E27FC236}">
                <a16:creationId xmlns:a16="http://schemas.microsoft.com/office/drawing/2014/main" id="{1BFADE01-E5BC-E86C-B660-79E7493C5C3D}"/>
              </a:ext>
            </a:extLst>
          </p:cNvPr>
          <p:cNvSpPr>
            <a:spLocks noGrp="1"/>
          </p:cNvSpPr>
          <p:nvPr>
            <p:ph idx="1"/>
          </p:nvPr>
        </p:nvSpPr>
        <p:spPr/>
        <p:txBody>
          <a:bodyPr>
            <a:normAutofit/>
          </a:bodyPr>
          <a:lstStyle/>
          <a:p>
            <a:pPr>
              <a:spcAft>
                <a:spcPts val="1200"/>
              </a:spcAft>
            </a:pPr>
            <a:r>
              <a:rPr lang="en-US" sz="2000" dirty="0"/>
              <a:t>While initial work focused on the US, the need for holistic measures is clearly </a:t>
            </a:r>
            <a:r>
              <a:rPr lang="en-US" sz="2000" b="1" dirty="0"/>
              <a:t>relevant in broader global context</a:t>
            </a:r>
            <a:r>
              <a:rPr lang="en-US" sz="2000" dirty="0"/>
              <a:t> as well</a:t>
            </a:r>
          </a:p>
          <a:p>
            <a:pPr>
              <a:spcAft>
                <a:spcPts val="1200"/>
              </a:spcAft>
            </a:pPr>
            <a:r>
              <a:rPr lang="en-US" sz="2000" dirty="0"/>
              <a:t>Need to consider how </a:t>
            </a:r>
            <a:r>
              <a:rPr lang="en-US" sz="2000" b="1" dirty="0"/>
              <a:t>different structures, systems of health care, and social and cultural norms </a:t>
            </a:r>
            <a:r>
              <a:rPr lang="en-US" sz="2000" dirty="0"/>
              <a:t>may influence how SRWB is defined and understood</a:t>
            </a:r>
          </a:p>
          <a:p>
            <a:r>
              <a:rPr lang="en-US" sz="2000" dirty="0"/>
              <a:t>Have funding to support </a:t>
            </a:r>
            <a:r>
              <a:rPr lang="en-US" sz="2000" b="1" dirty="0"/>
              <a:t>stakeholder engagement </a:t>
            </a:r>
            <a:r>
              <a:rPr lang="en-US" sz="2000" dirty="0"/>
              <a:t>to consider how the definition and measurement strategy of SRWB may relate to diverse global contexts and how to adapt US-focused work</a:t>
            </a:r>
          </a:p>
          <a:p>
            <a:endParaRPr lang="en-US" sz="2000" dirty="0"/>
          </a:p>
        </p:txBody>
      </p:sp>
      <p:sp>
        <p:nvSpPr>
          <p:cNvPr id="4" name="Slide Number Placeholder 3">
            <a:extLst>
              <a:ext uri="{FF2B5EF4-FFF2-40B4-BE49-F238E27FC236}">
                <a16:creationId xmlns:a16="http://schemas.microsoft.com/office/drawing/2014/main" id="{FC4FA322-D9E1-00D0-D92D-4500DF46D64A}"/>
              </a:ext>
            </a:extLst>
          </p:cNvPr>
          <p:cNvSpPr>
            <a:spLocks noGrp="1"/>
          </p:cNvSpPr>
          <p:nvPr>
            <p:ph type="sldNum" sz="quarter" idx="4"/>
          </p:nvPr>
        </p:nvSpPr>
        <p:spPr/>
        <p:txBody>
          <a:bodyPr/>
          <a:lstStyle/>
          <a:p>
            <a:fld id="{377148DB-279D-6B48-9430-A59B00B8878A}" type="slidenum">
              <a:rPr lang="en-US" smtClean="0"/>
              <a:pPr/>
              <a:t>17</a:t>
            </a:fld>
            <a:endParaRPr lang="en-US"/>
          </a:p>
        </p:txBody>
      </p:sp>
    </p:spTree>
    <p:extLst>
      <p:ext uri="{BB962C8B-B14F-4D97-AF65-F5344CB8AC3E}">
        <p14:creationId xmlns:p14="http://schemas.microsoft.com/office/powerpoint/2010/main" val="91489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5FDB-C0F7-6046-1866-0CEF84F2021C}"/>
              </a:ext>
            </a:extLst>
          </p:cNvPr>
          <p:cNvSpPr>
            <a:spLocks noGrp="1"/>
          </p:cNvSpPr>
          <p:nvPr>
            <p:ph type="title"/>
          </p:nvPr>
        </p:nvSpPr>
        <p:spPr/>
        <p:txBody>
          <a:bodyPr>
            <a:normAutofit/>
          </a:bodyPr>
          <a:lstStyle/>
          <a:p>
            <a:r>
              <a:rPr lang="en-US" dirty="0">
                <a:solidFill>
                  <a:schemeClr val="accent1"/>
                </a:solidFill>
              </a:rPr>
              <a:t>What are the potential impacts of measuring SRWB?</a:t>
            </a:r>
          </a:p>
        </p:txBody>
      </p:sp>
      <p:sp>
        <p:nvSpPr>
          <p:cNvPr id="4" name="Text Placeholder 3">
            <a:extLst>
              <a:ext uri="{FF2B5EF4-FFF2-40B4-BE49-F238E27FC236}">
                <a16:creationId xmlns:a16="http://schemas.microsoft.com/office/drawing/2014/main" id="{733101BD-B7BC-BDD3-0AB3-1CF174CFE7B5}"/>
              </a:ext>
            </a:extLst>
          </p:cNvPr>
          <p:cNvSpPr>
            <a:spLocks noGrp="1"/>
          </p:cNvSpPr>
          <p:nvPr>
            <p:ph idx="1"/>
          </p:nvPr>
        </p:nvSpPr>
        <p:spPr/>
        <p:txBody>
          <a:bodyPr>
            <a:noAutofit/>
          </a:bodyPr>
          <a:lstStyle/>
          <a:p>
            <a:pPr marL="342900" fontAlgn="base">
              <a:spcBef>
                <a:spcPts val="1200"/>
              </a:spcBef>
              <a:buSzPct val="90000"/>
              <a:defRPr/>
            </a:pPr>
            <a:r>
              <a:rPr lang="en-US" sz="1800" b="1" dirty="0">
                <a:solidFill>
                  <a:schemeClr val="tx1"/>
                </a:solidFill>
              </a:rPr>
              <a:t>Uplift people’s values, expand access, and address inequities </a:t>
            </a:r>
          </a:p>
          <a:p>
            <a:pPr marL="342900" fontAlgn="base">
              <a:spcBef>
                <a:spcPts val="1200"/>
              </a:spcBef>
              <a:buSzPct val="90000"/>
              <a:defRPr/>
            </a:pPr>
            <a:r>
              <a:rPr lang="en-US" sz="1800" b="0" dirty="0"/>
              <a:t>Increase focus on </a:t>
            </a:r>
            <a:r>
              <a:rPr lang="en-US" sz="1800" b="1" dirty="0"/>
              <a:t>values-aligned, holistic, and person-centered metrics </a:t>
            </a:r>
            <a:r>
              <a:rPr lang="en-US" sz="1800" b="0" dirty="0"/>
              <a:t>at the core of policy, programs, practice, and research</a:t>
            </a:r>
          </a:p>
          <a:p>
            <a:pPr marL="342900" fontAlgn="base">
              <a:spcBef>
                <a:spcPts val="1200"/>
              </a:spcBef>
              <a:buSzPct val="90000"/>
              <a:defRPr/>
            </a:pPr>
            <a:r>
              <a:rPr lang="en-US" sz="1800" b="0" dirty="0"/>
              <a:t>Disrupt </a:t>
            </a:r>
            <a:r>
              <a:rPr lang="en-US" sz="1800" b="1" dirty="0"/>
              <a:t>historical measurement approaches and avoid reproducing the harms </a:t>
            </a:r>
            <a:r>
              <a:rPr lang="en-US" sz="1800" b="0" dirty="0"/>
              <a:t>of prior measurement</a:t>
            </a:r>
          </a:p>
          <a:p>
            <a:pPr marL="342900" defTabSz="1219170" fontAlgn="base">
              <a:spcBef>
                <a:spcPts val="1200"/>
              </a:spcBef>
              <a:buSzPct val="90000"/>
              <a:defRPr/>
            </a:pPr>
            <a:r>
              <a:rPr lang="en-US" sz="1800" b="0" dirty="0"/>
              <a:t>Increase understanding of the extent to which structures, systems, and the range of fields and efforts are enabling </a:t>
            </a:r>
            <a:r>
              <a:rPr lang="en-US" sz="1800" b="1" dirty="0"/>
              <a:t>optimal sexual and reproductive experiences </a:t>
            </a:r>
            <a:r>
              <a:rPr lang="en-US" sz="1800" b="0" dirty="0"/>
              <a:t>on a population level​</a:t>
            </a:r>
          </a:p>
          <a:p>
            <a:pPr marL="342900" fontAlgn="base">
              <a:spcBef>
                <a:spcPts val="1200"/>
              </a:spcBef>
              <a:buSzPct val="90000"/>
              <a:defRPr/>
            </a:pPr>
            <a:r>
              <a:rPr lang="en-US" sz="1800" b="0" dirty="0"/>
              <a:t>Contribute to our ability to empirically assess, better understand, and more effectively address </a:t>
            </a:r>
            <a:r>
              <a:rPr lang="en-US" sz="1800" b="1" dirty="0"/>
              <a:t>complex phenomena </a:t>
            </a:r>
            <a:r>
              <a:rPr lang="en-US" sz="1800" b="0" dirty="0"/>
              <a:t>going forward</a:t>
            </a:r>
          </a:p>
          <a:p>
            <a:pPr>
              <a:spcBef>
                <a:spcPts val="1200"/>
              </a:spcBef>
            </a:pPr>
            <a:endParaRPr lang="en-US" sz="1800" b="0" dirty="0"/>
          </a:p>
        </p:txBody>
      </p:sp>
      <p:sp>
        <p:nvSpPr>
          <p:cNvPr id="5" name="Slide Number Placeholder 4">
            <a:extLst>
              <a:ext uri="{FF2B5EF4-FFF2-40B4-BE49-F238E27FC236}">
                <a16:creationId xmlns:a16="http://schemas.microsoft.com/office/drawing/2014/main" id="{DA7F0588-6953-AE22-27FB-E7D0188DB652}"/>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93562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72B303-9550-FFA4-008E-4E4DEBE0768E}"/>
              </a:ext>
            </a:extLst>
          </p:cNvPr>
          <p:cNvSpPr>
            <a:spLocks noGrp="1"/>
          </p:cNvSpPr>
          <p:nvPr>
            <p:ph type="title"/>
          </p:nvPr>
        </p:nvSpPr>
        <p:spPr/>
        <p:txBody>
          <a:bodyPr>
            <a:normAutofit/>
          </a:bodyPr>
          <a:lstStyle/>
          <a:p>
            <a:r>
              <a:rPr lang="en-US" dirty="0">
                <a:solidFill>
                  <a:schemeClr val="accent1"/>
                </a:solidFill>
              </a:rPr>
              <a:t>How do we foster and continue collaboration?</a:t>
            </a:r>
          </a:p>
        </p:txBody>
      </p:sp>
      <p:sp>
        <p:nvSpPr>
          <p:cNvPr id="5" name="Slide Number Placeholder 4">
            <a:extLst>
              <a:ext uri="{FF2B5EF4-FFF2-40B4-BE49-F238E27FC236}">
                <a16:creationId xmlns:a16="http://schemas.microsoft.com/office/drawing/2014/main" id="{531CD2F9-BC11-FF8E-BC3C-1671A75EC0E3}"/>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aphicFrame>
        <p:nvGraphicFramePr>
          <p:cNvPr id="2" name="Diagram 1">
            <a:extLst>
              <a:ext uri="{FF2B5EF4-FFF2-40B4-BE49-F238E27FC236}">
                <a16:creationId xmlns:a16="http://schemas.microsoft.com/office/drawing/2014/main" id="{4AE2D504-3C5C-10C8-3424-7E093455E444}"/>
              </a:ext>
            </a:extLst>
          </p:cNvPr>
          <p:cNvGraphicFramePr/>
          <p:nvPr>
            <p:extLst>
              <p:ext uri="{D42A27DB-BD31-4B8C-83A1-F6EECF244321}">
                <p14:modId xmlns:p14="http://schemas.microsoft.com/office/powerpoint/2010/main" val="1103542315"/>
              </p:ext>
            </p:extLst>
          </p:nvPr>
        </p:nvGraphicFramePr>
        <p:xfrm>
          <a:off x="705394" y="1227909"/>
          <a:ext cx="7641772" cy="3526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231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A63A4C4-9E0B-E6C4-4C2B-DE52491A3709}"/>
              </a:ext>
            </a:extLst>
          </p:cNvPr>
          <p:cNvSpPr>
            <a:spLocks noGrp="1"/>
          </p:cNvSpPr>
          <p:nvPr>
            <p:ph type="title"/>
          </p:nvPr>
        </p:nvSpPr>
        <p:spPr>
          <a:xfrm>
            <a:off x="460101" y="450310"/>
            <a:ext cx="8214667" cy="634421"/>
          </a:xfrm>
        </p:spPr>
        <p:txBody>
          <a:bodyPr>
            <a:normAutofit/>
          </a:bodyPr>
          <a:lstStyle/>
          <a:p>
            <a:r>
              <a:rPr lang="en-US" sz="2500" b="1" dirty="0">
                <a:solidFill>
                  <a:schemeClr val="accent1"/>
                </a:solidFill>
              </a:rPr>
              <a:t>Why consider wellbeing?</a:t>
            </a:r>
            <a:endParaRPr lang="en-US" sz="2500" b="1" dirty="0"/>
          </a:p>
        </p:txBody>
      </p:sp>
      <p:sp>
        <p:nvSpPr>
          <p:cNvPr id="3" name="Content Placeholder 2">
            <a:extLst>
              <a:ext uri="{FF2B5EF4-FFF2-40B4-BE49-F238E27FC236}">
                <a16:creationId xmlns:a16="http://schemas.microsoft.com/office/drawing/2014/main" id="{816C36CF-2735-1D66-E3C3-00056E51EB79}"/>
              </a:ext>
            </a:extLst>
          </p:cNvPr>
          <p:cNvSpPr>
            <a:spLocks noGrp="1"/>
          </p:cNvSpPr>
          <p:nvPr>
            <p:ph sz="half" idx="1"/>
          </p:nvPr>
        </p:nvSpPr>
        <p:spPr>
          <a:xfrm>
            <a:off x="460100" y="1227221"/>
            <a:ext cx="5132626" cy="3405501"/>
          </a:xfrm>
        </p:spPr>
        <p:txBody>
          <a:bodyPr>
            <a:noAutofit/>
          </a:bodyPr>
          <a:lstStyle/>
          <a:p>
            <a:pPr marL="457200" marR="0" lvl="0" indent="-317500" defTabSz="914400" rtl="0" eaLnBrk="1" fontAlgn="auto" latinLnBrk="0" hangingPunct="1">
              <a:spcBef>
                <a:spcPts val="0"/>
              </a:spcBef>
              <a:spcAft>
                <a:spcPts val="1200"/>
              </a:spcAft>
              <a:buClr>
                <a:srgbClr val="000000"/>
              </a:buClr>
              <a:buSzPts val="1400"/>
              <a:buFont typeface="Arial"/>
              <a:buChar char="●"/>
              <a:tabLst/>
              <a:defRPr/>
            </a:pPr>
            <a:r>
              <a:rPr lang="en-US" sz="1800" dirty="0"/>
              <a:t>Wellbeing is increasingly recognized as a desirable outcome that governments and policy makers should both measure and prioritize </a:t>
            </a:r>
          </a:p>
          <a:p>
            <a:pPr marL="457200" marR="0" lvl="0" indent="-317500" defTabSz="914400" rtl="0" eaLnBrk="1" fontAlgn="auto" latinLnBrk="0" hangingPunct="1">
              <a:spcBef>
                <a:spcPts val="0"/>
              </a:spcBef>
              <a:spcAft>
                <a:spcPts val="1200"/>
              </a:spcAft>
              <a:buClr>
                <a:srgbClr val="000000"/>
              </a:buClr>
              <a:buSzPts val="1400"/>
              <a:buFont typeface="Arial"/>
              <a:buChar char="●"/>
              <a:tabLst/>
              <a:defRPr/>
            </a:pPr>
            <a:r>
              <a:rPr lang="en-US" sz="1800" dirty="0"/>
              <a:t>Focusing on and measuring wellbeing moves away from economic measures of societal success to allow decision-makers and funders to </a:t>
            </a:r>
            <a:r>
              <a:rPr lang="en-US" sz="1800" dirty="0">
                <a:effectLst/>
              </a:rPr>
              <a:t>consider “what do we</a:t>
            </a:r>
            <a:r>
              <a:rPr lang="en-US" sz="1800" dirty="0"/>
              <a:t> </a:t>
            </a:r>
            <a:r>
              <a:rPr lang="en-US" sz="1800" dirty="0">
                <a:effectLst/>
              </a:rPr>
              <a:t>really care about? Is it ultimately the wellbeing of citizens?” </a:t>
            </a:r>
          </a:p>
          <a:p>
            <a:pPr marL="457200" indent="-317500" defTabSz="914400">
              <a:spcBef>
                <a:spcPts val="0"/>
              </a:spcBef>
              <a:spcAft>
                <a:spcPts val="1200"/>
              </a:spcAft>
              <a:buClr>
                <a:srgbClr val="000000"/>
              </a:buClr>
              <a:buSzPts val="1400"/>
              <a:buFont typeface="Arial"/>
              <a:buChar char="●"/>
              <a:defRPr/>
            </a:pPr>
            <a:r>
              <a:rPr lang="en-US" sz="1800" dirty="0">
                <a:effectLst/>
              </a:rPr>
              <a:t>Yet wellbeing measures and applications have typically not considered sexual and reproductive experiences and health </a:t>
            </a:r>
          </a:p>
          <a:p>
            <a:pPr marL="457200" indent="-317500" defTabSz="914400">
              <a:spcBef>
                <a:spcPts val="0"/>
              </a:spcBef>
              <a:spcAft>
                <a:spcPts val="1200"/>
              </a:spcAft>
              <a:buClr>
                <a:srgbClr val="000000"/>
              </a:buClr>
              <a:buSzPts val="1400"/>
              <a:buFont typeface="Arial"/>
              <a:buChar char="●"/>
              <a:defRPr/>
            </a:pPr>
            <a:endParaRPr lang="en-US" sz="1800" dirty="0">
              <a:effectLst/>
            </a:endParaRPr>
          </a:p>
          <a:p>
            <a:endParaRPr lang="en-US" sz="1800" dirty="0"/>
          </a:p>
        </p:txBody>
      </p:sp>
      <p:pic>
        <p:nvPicPr>
          <p:cNvPr id="5" name="Picture 4" descr="Wellbeing: an estimable condition - Novedades de decoración y diseño">
            <a:extLst>
              <a:ext uri="{FF2B5EF4-FFF2-40B4-BE49-F238E27FC236}">
                <a16:creationId xmlns:a16="http://schemas.microsoft.com/office/drawing/2014/main" id="{30E47895-9578-B4D0-0BC2-1959F76A53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3495" y="1227221"/>
            <a:ext cx="3225535" cy="3056195"/>
          </a:xfrm>
          <a:prstGeom prst="rect">
            <a:avLst/>
          </a:prstGeom>
          <a:solidFill>
            <a:srgbClr val="FFFFFF"/>
          </a:solidFill>
        </p:spPr>
      </p:pic>
      <p:sp>
        <p:nvSpPr>
          <p:cNvPr id="4" name="Slide Number Placeholder 3">
            <a:extLst>
              <a:ext uri="{FF2B5EF4-FFF2-40B4-BE49-F238E27FC236}">
                <a16:creationId xmlns:a16="http://schemas.microsoft.com/office/drawing/2014/main" id="{61BF1A80-FA57-CF91-7098-70D2B22B2212}"/>
              </a:ext>
            </a:extLst>
          </p:cNvPr>
          <p:cNvSpPr>
            <a:spLocks noGrp="1"/>
          </p:cNvSpPr>
          <p:nvPr>
            <p:ph type="sldNum" sz="quarter" idx="4"/>
          </p:nvPr>
        </p:nvSpPr>
        <p:spPr>
          <a:xfrm>
            <a:off x="6457951" y="4819330"/>
            <a:ext cx="2057400" cy="273844"/>
          </a:xfrm>
        </p:spPr>
        <p:txBody>
          <a:bodyPr anchor="ctr">
            <a:normAutofit/>
          </a:bodyPr>
          <a:lstStyle/>
          <a:p>
            <a:pPr>
              <a:spcAft>
                <a:spcPts val="600"/>
              </a:spcAft>
            </a:pPr>
            <a:fld id="{377148DB-279D-6B48-9430-A59B00B8878A}" type="slidenum">
              <a:rPr lang="en-US" smtClean="0"/>
              <a:pPr>
                <a:spcAft>
                  <a:spcPts val="600"/>
                </a:spcAft>
              </a:pPr>
              <a:t>2</a:t>
            </a:fld>
            <a:endParaRPr lang="en-US"/>
          </a:p>
        </p:txBody>
      </p:sp>
    </p:spTree>
    <p:extLst>
      <p:ext uri="{BB962C8B-B14F-4D97-AF65-F5344CB8AC3E}">
        <p14:creationId xmlns:p14="http://schemas.microsoft.com/office/powerpoint/2010/main" val="3929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EBB9-55C8-4516-1B0A-09DD08A0693C}"/>
              </a:ext>
            </a:extLst>
          </p:cNvPr>
          <p:cNvSpPr>
            <a:spLocks noGrp="1"/>
          </p:cNvSpPr>
          <p:nvPr>
            <p:ph type="title"/>
          </p:nvPr>
        </p:nvSpPr>
        <p:spPr/>
        <p:txBody>
          <a:bodyPr/>
          <a:lstStyle/>
          <a:p>
            <a:r>
              <a:rPr lang="en-US" dirty="0"/>
              <a:t>Who are the convening partners?</a:t>
            </a:r>
          </a:p>
        </p:txBody>
      </p:sp>
      <p:sp>
        <p:nvSpPr>
          <p:cNvPr id="3" name="Content Placeholder 2">
            <a:extLst>
              <a:ext uri="{FF2B5EF4-FFF2-40B4-BE49-F238E27FC236}">
                <a16:creationId xmlns:a16="http://schemas.microsoft.com/office/drawing/2014/main" id="{0B208989-CB94-3E86-B703-06AC7F3087C5}"/>
              </a:ext>
            </a:extLst>
          </p:cNvPr>
          <p:cNvSpPr>
            <a:spLocks noGrp="1"/>
          </p:cNvSpPr>
          <p:nvPr>
            <p:ph idx="1"/>
          </p:nvPr>
        </p:nvSpPr>
        <p:spPr>
          <a:xfrm>
            <a:off x="1769802" y="1207685"/>
            <a:ext cx="7072110" cy="3611645"/>
          </a:xfrm>
        </p:spPr>
        <p:txBody>
          <a:bodyPr>
            <a:normAutofit fontScale="55000" lnSpcReduction="20000"/>
          </a:bodyPr>
          <a:lstStyle/>
          <a:p>
            <a:pPr marL="0" indent="0">
              <a:lnSpc>
                <a:spcPct val="120000"/>
              </a:lnSpc>
              <a:spcBef>
                <a:spcPts val="1600"/>
              </a:spcBef>
              <a:buNone/>
            </a:pPr>
            <a:r>
              <a:rPr lang="en-US" sz="2400" b="1" dirty="0">
                <a:hlinkClick r:id="rId3"/>
              </a:rPr>
              <a:t>CECA</a:t>
            </a:r>
            <a:r>
              <a:rPr lang="en-US" sz="2400" dirty="0"/>
              <a:t> </a:t>
            </a:r>
            <a:r>
              <a:rPr lang="en-US" sz="2400" b="0" i="0" u="none" strike="noStrike" dirty="0">
                <a:solidFill>
                  <a:srgbClr val="000000"/>
                </a:solidFill>
                <a:effectLst/>
              </a:rPr>
              <a:t>CECA is a convener of committed partners working to ensure access to contraception as part of a broader vision to achieve sexual and reproductive health equity (SRHE) for the U.S. </a:t>
            </a:r>
            <a:r>
              <a:rPr lang="en-US" sz="2400" dirty="0"/>
              <a:t>CECA focuses on identifying the evidence needed to influence policy, leveraging federal executive branch processes, and setting the stage for implementation. </a:t>
            </a:r>
          </a:p>
          <a:p>
            <a:pPr marL="0" indent="0">
              <a:lnSpc>
                <a:spcPct val="120000"/>
              </a:lnSpc>
              <a:spcBef>
                <a:spcPts val="1600"/>
              </a:spcBef>
              <a:buNone/>
            </a:pPr>
            <a:r>
              <a:rPr lang="en-US" sz="2400" b="1" dirty="0">
                <a:hlinkClick r:id="rId4"/>
              </a:rPr>
              <a:t>National Birth Equity Collaborative (NBEC) </a:t>
            </a:r>
            <a:r>
              <a:rPr lang="en-US" sz="2400" dirty="0"/>
              <a:t>is a nationally recognized organization focused on shifting the culture within public health and health care to create an equitable and respectful environment of care for all women, birthing people, and their babies. With a focus on racism as a root cause of health and birth inequities for Black women, NBEC works in partnership with communities and providers, equipping them with thoughtful tools to catalyze change. </a:t>
            </a:r>
          </a:p>
          <a:p>
            <a:pPr marL="0" indent="0">
              <a:lnSpc>
                <a:spcPct val="120000"/>
              </a:lnSpc>
              <a:spcBef>
                <a:spcPts val="1600"/>
              </a:spcBef>
              <a:buNone/>
            </a:pPr>
            <a:r>
              <a:rPr lang="en-US" sz="2400" b="1" dirty="0">
                <a:hlinkClick r:id="rId5"/>
              </a:rPr>
              <a:t>The Person-Centered Reproductive Health Program (PCRHP)</a:t>
            </a:r>
            <a:r>
              <a:rPr lang="en-US" sz="2400" dirty="0">
                <a:hlinkClick r:id="rId5"/>
              </a:rPr>
              <a:t> </a:t>
            </a:r>
            <a:r>
              <a:rPr lang="en-US" sz="2400" dirty="0"/>
              <a:t>is a research program, through UCSF, that aims to advance reproductive autonomy and wellbeing by conducting research and designing programs that center people’s experiences and preferences for sexual and reproductive health and health care, guided by an attention to the intersecting oppressions and structural injustices that impact people’s lives and health. </a:t>
            </a:r>
          </a:p>
        </p:txBody>
      </p:sp>
      <p:sp>
        <p:nvSpPr>
          <p:cNvPr id="4" name="Slide Number Placeholder 3">
            <a:extLst>
              <a:ext uri="{FF2B5EF4-FFF2-40B4-BE49-F238E27FC236}">
                <a16:creationId xmlns:a16="http://schemas.microsoft.com/office/drawing/2014/main" id="{1AE22FE8-7E8A-ECBC-BE01-2E891A7124B7}"/>
              </a:ext>
            </a:extLst>
          </p:cNvPr>
          <p:cNvSpPr>
            <a:spLocks noGrp="1"/>
          </p:cNvSpPr>
          <p:nvPr>
            <p:ph type="sldNum" sz="quarter" idx="4"/>
          </p:nvPr>
        </p:nvSpPr>
        <p:spPr/>
        <p:txBody>
          <a:bodyPr/>
          <a:lstStyle/>
          <a:p>
            <a:fld id="{377148DB-279D-6B48-9430-A59B00B8878A}" type="slidenum">
              <a:rPr lang="en-US" smtClean="0"/>
              <a:pPr/>
              <a:t>20</a:t>
            </a:fld>
            <a:endParaRPr lang="en-US"/>
          </a:p>
        </p:txBody>
      </p:sp>
      <p:pic>
        <p:nvPicPr>
          <p:cNvPr id="10" name="Picture 9" descr="Logo&#10;&#10;Description automatically generated with low confidence">
            <a:extLst>
              <a:ext uri="{FF2B5EF4-FFF2-40B4-BE49-F238E27FC236}">
                <a16:creationId xmlns:a16="http://schemas.microsoft.com/office/drawing/2014/main" id="{A7F104FE-D6BA-5CE2-2551-811D8CAD40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33" y="1516628"/>
            <a:ext cx="1399625" cy="3413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ext&#10;&#10;Description automatically generated">
            <a:extLst>
              <a:ext uri="{FF2B5EF4-FFF2-40B4-BE49-F238E27FC236}">
                <a16:creationId xmlns:a16="http://schemas.microsoft.com/office/drawing/2014/main" id="{5B3CB641-1017-54A8-C58A-F77BEC7849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230" y="2651062"/>
            <a:ext cx="1408147" cy="2304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 picture containing text&#10;&#10;Description automatically generated">
            <a:extLst>
              <a:ext uri="{FF2B5EF4-FFF2-40B4-BE49-F238E27FC236}">
                <a16:creationId xmlns:a16="http://schemas.microsoft.com/office/drawing/2014/main" id="{DC10F87B-218A-6C4D-DE91-BDFC45EA2C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033" y="3715876"/>
            <a:ext cx="1468136" cy="43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3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E7BE-40F2-440F-9B02-5C6817161D69}"/>
              </a:ext>
            </a:extLst>
          </p:cNvPr>
          <p:cNvSpPr>
            <a:spLocks noGrp="1"/>
          </p:cNvSpPr>
          <p:nvPr>
            <p:ph type="ctrTitle"/>
          </p:nvPr>
        </p:nvSpPr>
        <p:spPr>
          <a:xfrm>
            <a:off x="1142999" y="1530066"/>
            <a:ext cx="6858000" cy="1268837"/>
          </a:xfrm>
        </p:spPr>
        <p:txBody>
          <a:bodyPr/>
          <a:lstStyle/>
          <a:p>
            <a:r>
              <a:rPr lang="en-US" b="1">
                <a:solidFill>
                  <a:schemeClr val="accent1"/>
                </a:solidFill>
              </a:rPr>
              <a:t>Thank you!</a:t>
            </a:r>
          </a:p>
        </p:txBody>
      </p:sp>
      <p:sp>
        <p:nvSpPr>
          <p:cNvPr id="3" name="TextBox 2">
            <a:extLst>
              <a:ext uri="{FF2B5EF4-FFF2-40B4-BE49-F238E27FC236}">
                <a16:creationId xmlns:a16="http://schemas.microsoft.com/office/drawing/2014/main" id="{B1492930-F6CA-A91A-320E-BF93207CC167}"/>
              </a:ext>
            </a:extLst>
          </p:cNvPr>
          <p:cNvSpPr txBox="1"/>
          <p:nvPr/>
        </p:nvSpPr>
        <p:spPr>
          <a:xfrm>
            <a:off x="2971895" y="4022719"/>
            <a:ext cx="3428905" cy="646331"/>
          </a:xfrm>
          <a:prstGeom prst="rect">
            <a:avLst/>
          </a:prstGeom>
          <a:noFill/>
        </p:spPr>
        <p:txBody>
          <a:bodyPr wrap="square" rtlCol="0">
            <a:spAutoFit/>
          </a:bodyPr>
          <a:lstStyle/>
          <a:p>
            <a:pPr algn="ctr" defTabSz="685800">
              <a:buClrTx/>
            </a:pPr>
            <a:r>
              <a:rPr lang="en-US" sz="1800" b="1" kern="1200" dirty="0">
                <a:solidFill>
                  <a:srgbClr val="E7E6E6">
                    <a:lumMod val="25000"/>
                  </a:srgbClr>
                </a:solidFill>
                <a:latin typeface="Calibri" panose="020F0502020204030204" pitchFamily="34" charset="0"/>
                <a:ea typeface="+mn-ea"/>
                <a:cs typeface="Calibri" panose="020F0502020204030204" pitchFamily="34" charset="0"/>
              </a:rPr>
              <a:t>Any questions? Please contact:</a:t>
            </a:r>
          </a:p>
          <a:p>
            <a:pPr algn="ctr" defTabSz="685800">
              <a:buClrTx/>
            </a:pPr>
            <a:r>
              <a:rPr lang="en-US" sz="1800" kern="1200" dirty="0">
                <a:solidFill>
                  <a:srgbClr val="E7E6E6">
                    <a:lumMod val="25000"/>
                  </a:srgbClr>
                </a:solidFill>
                <a:latin typeface="Calibri" panose="020F0502020204030204" pitchFamily="34" charset="0"/>
                <a:ea typeface="+mn-ea"/>
                <a:cs typeface="Calibri" panose="020F0502020204030204" pitchFamily="34" charset="0"/>
                <a:hlinkClick r:id="rId3"/>
              </a:rPr>
              <a:t>CECA@contraceptionaccess.org</a:t>
            </a:r>
            <a:r>
              <a:rPr lang="en-US" sz="1800" kern="1200" dirty="0">
                <a:solidFill>
                  <a:srgbClr val="E7E6E6">
                    <a:lumMod val="25000"/>
                  </a:srgbClr>
                </a:solidFill>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21308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9915EE-CAAD-7892-6118-81A9AD243024}"/>
              </a:ext>
            </a:extLst>
          </p:cNvPr>
          <p:cNvSpPr>
            <a:spLocks noGrp="1"/>
          </p:cNvSpPr>
          <p:nvPr>
            <p:ph type="sldNum" sz="quarter" idx="4"/>
          </p:nvPr>
        </p:nvSpPr>
        <p:spPr/>
        <p:txBody>
          <a:bodyPr/>
          <a:lstStyle/>
          <a:p>
            <a:fld id="{377148DB-279D-6B48-9430-A59B00B8878A}" type="slidenum">
              <a:rPr lang="en-US" smtClean="0"/>
              <a:pPr/>
              <a:t>3</a:t>
            </a:fld>
            <a:endParaRPr lang="en-US"/>
          </a:p>
        </p:txBody>
      </p:sp>
      <p:sp>
        <p:nvSpPr>
          <p:cNvPr id="12" name="Google Shape;237;p16">
            <a:extLst>
              <a:ext uri="{FF2B5EF4-FFF2-40B4-BE49-F238E27FC236}">
                <a16:creationId xmlns:a16="http://schemas.microsoft.com/office/drawing/2014/main" id="{0EABDDF5-573F-D1F9-21B9-5451EF3AF26C}"/>
              </a:ext>
            </a:extLst>
          </p:cNvPr>
          <p:cNvSpPr txBox="1">
            <a:spLocks/>
          </p:cNvSpPr>
          <p:nvPr/>
        </p:nvSpPr>
        <p:spPr>
          <a:xfrm>
            <a:off x="235526" y="891251"/>
            <a:ext cx="8750615" cy="109430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600"/>
              </a:spcBef>
              <a:buClr>
                <a:schemeClr val="accent4"/>
              </a:buClr>
              <a:buSzPts val="2400"/>
            </a:pPr>
            <a:r>
              <a:rPr lang="en-US" sz="2500" b="1" dirty="0">
                <a:solidFill>
                  <a:schemeClr val="accent1"/>
                </a:solidFill>
                <a:latin typeface="Calibri" panose="020F0502020204030204" pitchFamily="34" charset="0"/>
                <a:cs typeface="Calibri" panose="020F0502020204030204" pitchFamily="34" charset="0"/>
                <a:sym typeface="Roboto Condensed Light"/>
              </a:rPr>
              <a:t>Wellbeing Frame</a:t>
            </a:r>
          </a:p>
          <a:p>
            <a:pPr algn="ctr">
              <a:spcBef>
                <a:spcPts val="1600"/>
              </a:spcBef>
              <a:spcAft>
                <a:spcPts val="1200"/>
              </a:spcAft>
              <a:buClr>
                <a:schemeClr val="accent4"/>
              </a:buClr>
              <a:buSzPts val="2400"/>
            </a:pPr>
            <a:r>
              <a:rPr lang="en-US" sz="2000" dirty="0">
                <a:solidFill>
                  <a:schemeClr val="tx1"/>
                </a:solidFill>
                <a:latin typeface="Calibri" panose="020F0502020204030204" pitchFamily="34" charset="0"/>
                <a:cs typeface="Calibri" panose="020F0502020204030204" pitchFamily="34" charset="0"/>
                <a:sym typeface="Roboto Condensed Light"/>
              </a:rPr>
              <a:t>“What is non-instrumentally or ultimately good for a person”</a:t>
            </a:r>
          </a:p>
          <a:p>
            <a:pPr marL="419100" indent="-342900">
              <a:spcBef>
                <a:spcPts val="1200"/>
              </a:spcBef>
              <a:buClr>
                <a:schemeClr val="accent4"/>
              </a:buClr>
              <a:buSzPts val="2400"/>
              <a:buFont typeface="Arial" panose="020B0604020202020204" pitchFamily="34" charset="0"/>
              <a:buChar char="•"/>
            </a:pPr>
            <a:endParaRPr lang="en-US" sz="2000" dirty="0">
              <a:solidFill>
                <a:schemeClr val="dk1"/>
              </a:solidFill>
              <a:latin typeface="Calibri" panose="020F0502020204030204" pitchFamily="34" charset="0"/>
              <a:cs typeface="Calibri" panose="020F0502020204030204" pitchFamily="34" charset="0"/>
              <a:sym typeface="Roboto Condensed Light"/>
            </a:endParaRPr>
          </a:p>
        </p:txBody>
      </p:sp>
      <p:pic>
        <p:nvPicPr>
          <p:cNvPr id="13" name="Picture 12">
            <a:extLst>
              <a:ext uri="{FF2B5EF4-FFF2-40B4-BE49-F238E27FC236}">
                <a16:creationId xmlns:a16="http://schemas.microsoft.com/office/drawing/2014/main" id="{293BEBA8-E4A1-717E-4E0E-3AFFA7A2F3BE}"/>
              </a:ext>
            </a:extLst>
          </p:cNvPr>
          <p:cNvPicPr>
            <a:picLocks noChangeAspect="1"/>
          </p:cNvPicPr>
          <p:nvPr/>
        </p:nvPicPr>
        <p:blipFill>
          <a:blip r:embed="rId3"/>
          <a:stretch>
            <a:fillRect/>
          </a:stretch>
        </p:blipFill>
        <p:spPr>
          <a:xfrm>
            <a:off x="2642528" y="1873637"/>
            <a:ext cx="3936608" cy="454666"/>
          </a:xfrm>
          <a:prstGeom prst="rect">
            <a:avLst/>
          </a:prstGeom>
        </p:spPr>
      </p:pic>
      <p:sp>
        <p:nvSpPr>
          <p:cNvPr id="15" name="TextBox 14">
            <a:extLst>
              <a:ext uri="{FF2B5EF4-FFF2-40B4-BE49-F238E27FC236}">
                <a16:creationId xmlns:a16="http://schemas.microsoft.com/office/drawing/2014/main" id="{0B3B6E41-9AF2-3131-64C3-9363269F3190}"/>
              </a:ext>
            </a:extLst>
          </p:cNvPr>
          <p:cNvSpPr txBox="1"/>
          <p:nvPr/>
        </p:nvSpPr>
        <p:spPr>
          <a:xfrm>
            <a:off x="1582008" y="3014960"/>
            <a:ext cx="6057649" cy="477054"/>
          </a:xfrm>
          <a:prstGeom prst="rect">
            <a:avLst/>
          </a:prstGeom>
          <a:noFill/>
        </p:spPr>
        <p:txBody>
          <a:bodyPr wrap="square">
            <a:spAutoFit/>
          </a:bodyPr>
          <a:lstStyle/>
          <a:p>
            <a:pPr algn="ctr">
              <a:spcBef>
                <a:spcPts val="1600"/>
              </a:spcBef>
              <a:spcAft>
                <a:spcPts val="1200"/>
              </a:spcAft>
              <a:buClr>
                <a:schemeClr val="accent4"/>
              </a:buClr>
              <a:buSzPts val="2400"/>
            </a:pPr>
            <a:r>
              <a:rPr lang="en-US" sz="2500" b="1" dirty="0">
                <a:solidFill>
                  <a:schemeClr val="accent1"/>
                </a:solidFill>
                <a:latin typeface="Calibri" panose="020F0502020204030204" pitchFamily="34" charset="0"/>
                <a:cs typeface="Calibri" panose="020F0502020204030204" pitchFamily="34" charset="0"/>
                <a:sym typeface="Roboto Condensed Light"/>
              </a:rPr>
              <a:t>Sexual and Reproductive Wellbeing Frame</a:t>
            </a:r>
          </a:p>
        </p:txBody>
      </p:sp>
      <p:sp>
        <p:nvSpPr>
          <p:cNvPr id="17" name="TextBox 16">
            <a:extLst>
              <a:ext uri="{FF2B5EF4-FFF2-40B4-BE49-F238E27FC236}">
                <a16:creationId xmlns:a16="http://schemas.microsoft.com/office/drawing/2014/main" id="{FD508049-1B96-B35F-C938-F628D199681A}"/>
              </a:ext>
            </a:extLst>
          </p:cNvPr>
          <p:cNvSpPr txBox="1"/>
          <p:nvPr/>
        </p:nvSpPr>
        <p:spPr>
          <a:xfrm>
            <a:off x="1230923" y="3656778"/>
            <a:ext cx="6682154" cy="707886"/>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“People achieving the sexual and reproductive lives they wish to have…lives with abundance and fulfillment”</a:t>
            </a:r>
          </a:p>
        </p:txBody>
      </p:sp>
    </p:spTree>
    <p:extLst>
      <p:ext uri="{BB962C8B-B14F-4D97-AF65-F5344CB8AC3E}">
        <p14:creationId xmlns:p14="http://schemas.microsoft.com/office/powerpoint/2010/main" val="338479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531F-011B-46AC-B166-071EC4319BCE}"/>
              </a:ext>
            </a:extLst>
          </p:cNvPr>
          <p:cNvSpPr>
            <a:spLocks noGrp="1"/>
          </p:cNvSpPr>
          <p:nvPr>
            <p:ph type="title"/>
          </p:nvPr>
        </p:nvSpPr>
        <p:spPr/>
        <p:txBody>
          <a:bodyPr>
            <a:normAutofit/>
          </a:bodyPr>
          <a:lstStyle/>
          <a:p>
            <a:r>
              <a:rPr lang="en-US" dirty="0">
                <a:solidFill>
                  <a:schemeClr val="accent1"/>
                </a:solidFill>
              </a:rPr>
              <a:t>What is the purpose of the SRWB measurement work?</a:t>
            </a:r>
          </a:p>
        </p:txBody>
      </p:sp>
      <p:sp>
        <p:nvSpPr>
          <p:cNvPr id="13" name="Text Placeholder 12">
            <a:extLst>
              <a:ext uri="{FF2B5EF4-FFF2-40B4-BE49-F238E27FC236}">
                <a16:creationId xmlns:a16="http://schemas.microsoft.com/office/drawing/2014/main" id="{D6255DD7-DB0C-1C87-37B8-CA1F28CD8E94}"/>
              </a:ext>
            </a:extLst>
          </p:cNvPr>
          <p:cNvSpPr>
            <a:spLocks noGrp="1"/>
          </p:cNvSpPr>
          <p:nvPr>
            <p:ph idx="1"/>
          </p:nvPr>
        </p:nvSpPr>
        <p:spPr>
          <a:xfrm>
            <a:off x="460101" y="1388932"/>
            <a:ext cx="8214667" cy="1182818"/>
          </a:xfrm>
        </p:spPr>
        <p:txBody>
          <a:bodyPr/>
          <a:lstStyle/>
          <a:p>
            <a:pPr marL="114300" indent="0" algn="ctr" rtl="0" fontAlgn="base">
              <a:lnSpc>
                <a:spcPct val="100000"/>
              </a:lnSpc>
              <a:spcAft>
                <a:spcPts val="600"/>
              </a:spcAft>
              <a:buSzPct val="90000"/>
              <a:buNone/>
            </a:pPr>
            <a:r>
              <a:rPr lang="en-US" sz="2000" i="0" u="none" strike="noStrike" dirty="0">
                <a:solidFill>
                  <a:srgbClr val="000000"/>
                </a:solidFill>
                <a:effectLst/>
                <a:latin typeface="Calibri" panose="020F0502020204030204" pitchFamily="34" charset="0"/>
                <a:cs typeface="Calibri" panose="020F0502020204030204" pitchFamily="34" charset="0"/>
              </a:rPr>
              <a:t>Produce and disseminate a definition of </a:t>
            </a:r>
            <a:r>
              <a:rPr lang="en-US" sz="2000" b="1" i="0" u="none" strike="noStrike" dirty="0">
                <a:solidFill>
                  <a:srgbClr val="000000"/>
                </a:solidFill>
                <a:effectLst/>
                <a:latin typeface="Calibri" panose="020F0502020204030204" pitchFamily="34" charset="0"/>
                <a:cs typeface="Calibri" panose="020F0502020204030204" pitchFamily="34" charset="0"/>
              </a:rPr>
              <a:t>sexual and reproductive wellbeing</a:t>
            </a:r>
            <a:r>
              <a:rPr lang="en-US" sz="2000" i="0" u="none" strike="noStrike" dirty="0">
                <a:solidFill>
                  <a:srgbClr val="000000"/>
                </a:solidFill>
                <a:effectLst/>
                <a:latin typeface="Calibri" panose="020F0502020204030204" pitchFamily="34" charset="0"/>
                <a:cs typeface="Calibri" panose="020F0502020204030204" pitchFamily="34" charset="0"/>
              </a:rPr>
              <a:t> (SRWB), and </a:t>
            </a:r>
            <a:r>
              <a:rPr lang="en-US" sz="2000" dirty="0">
                <a:solidFill>
                  <a:srgbClr val="000000"/>
                </a:solidFill>
                <a:latin typeface="Calibri" panose="020F0502020204030204" pitchFamily="34" charset="0"/>
                <a:cs typeface="Calibri" panose="020F0502020204030204" pitchFamily="34" charset="0"/>
              </a:rPr>
              <a:t>support the development of </a:t>
            </a:r>
            <a:r>
              <a:rPr lang="en-US" sz="2000" i="0" u="none" strike="noStrike" dirty="0">
                <a:solidFill>
                  <a:srgbClr val="000000"/>
                </a:solidFill>
                <a:effectLst/>
                <a:latin typeface="Calibri" panose="020F0502020204030204" pitchFamily="34" charset="0"/>
                <a:cs typeface="Calibri" panose="020F0502020204030204" pitchFamily="34" charset="0"/>
              </a:rPr>
              <a:t>a strategy to design and validate a </a:t>
            </a:r>
            <a:r>
              <a:rPr lang="en-US" sz="2000" b="1" i="0" u="none" strike="noStrike" dirty="0">
                <a:solidFill>
                  <a:srgbClr val="000000"/>
                </a:solidFill>
                <a:effectLst/>
                <a:latin typeface="Calibri" panose="020F0502020204030204" pitchFamily="34" charset="0"/>
                <a:cs typeface="Calibri" panose="020F0502020204030204" pitchFamily="34" charset="0"/>
              </a:rPr>
              <a:t>self-reported population-level measure of SRWB​</a:t>
            </a:r>
          </a:p>
        </p:txBody>
      </p:sp>
      <p:sp>
        <p:nvSpPr>
          <p:cNvPr id="5" name="Slide Number Placeholder 4">
            <a:extLst>
              <a:ext uri="{FF2B5EF4-FFF2-40B4-BE49-F238E27FC236}">
                <a16:creationId xmlns:a16="http://schemas.microsoft.com/office/drawing/2014/main" id="{65E61860-505E-4554-BADA-AD613D527001}"/>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 smtClean="0"/>
              <a:t>4</a:t>
            </a:fld>
            <a:endParaRPr lang="en"/>
          </a:p>
        </p:txBody>
      </p:sp>
      <p:graphicFrame>
        <p:nvGraphicFramePr>
          <p:cNvPr id="3" name="Diagram 2">
            <a:extLst>
              <a:ext uri="{FF2B5EF4-FFF2-40B4-BE49-F238E27FC236}">
                <a16:creationId xmlns:a16="http://schemas.microsoft.com/office/drawing/2014/main" id="{5645B6E2-E28A-74A9-3DED-BC849712A4AB}"/>
              </a:ext>
            </a:extLst>
          </p:cNvPr>
          <p:cNvGraphicFramePr/>
          <p:nvPr>
            <p:extLst>
              <p:ext uri="{D42A27DB-BD31-4B8C-83A1-F6EECF244321}">
                <p14:modId xmlns:p14="http://schemas.microsoft.com/office/powerpoint/2010/main" val="1170793013"/>
              </p:ext>
            </p:extLst>
          </p:nvPr>
        </p:nvGraphicFramePr>
        <p:xfrm>
          <a:off x="469232" y="2260600"/>
          <a:ext cx="8223798" cy="2568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13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F08-1667-CE03-7C4C-21C298BE3329}"/>
              </a:ext>
            </a:extLst>
          </p:cNvPr>
          <p:cNvSpPr>
            <a:spLocks noGrp="1"/>
          </p:cNvSpPr>
          <p:nvPr>
            <p:ph type="title"/>
          </p:nvPr>
        </p:nvSpPr>
        <p:spPr/>
        <p:txBody>
          <a:bodyPr>
            <a:normAutofit/>
          </a:bodyPr>
          <a:lstStyle/>
          <a:p>
            <a:r>
              <a:rPr lang="en-US" sz="2500" b="1" kern="0" dirty="0">
                <a:solidFill>
                  <a:schemeClr val="accent1"/>
                </a:solidFill>
                <a:latin typeface="Calibri"/>
                <a:cs typeface="Calibri"/>
              </a:rPr>
              <a:t>Why is this work important now? </a:t>
            </a:r>
            <a:endParaRPr lang="en-US" sz="2500" b="1" dirty="0">
              <a:solidFill>
                <a:schemeClr val="accent1"/>
              </a:solidFill>
            </a:endParaRPr>
          </a:p>
        </p:txBody>
      </p:sp>
      <p:sp>
        <p:nvSpPr>
          <p:cNvPr id="3" name="Slide Number Placeholder 2">
            <a:extLst>
              <a:ext uri="{FF2B5EF4-FFF2-40B4-BE49-F238E27FC236}">
                <a16:creationId xmlns:a16="http://schemas.microsoft.com/office/drawing/2014/main" id="{D75176C5-0D73-0D06-FFFC-7F0D453F611D}"/>
              </a:ext>
            </a:extLst>
          </p:cNvPr>
          <p:cNvSpPr>
            <a:spLocks noGrp="1"/>
          </p:cNvSpPr>
          <p:nvPr>
            <p:ph type="sldNum" sz="quarter" idx="4"/>
          </p:nvPr>
        </p:nvSpPr>
        <p:spPr/>
        <p:txBody>
          <a:bodyPr/>
          <a:lstStyle/>
          <a:p>
            <a:pPr defTabSz="685800">
              <a:buClrTx/>
            </a:pPr>
            <a:fld id="{377148DB-279D-6B48-9430-A59B00B8878A}" type="slidenum">
              <a:rPr lang="en-US" kern="1200">
                <a:solidFill>
                  <a:prstClr val="white"/>
                </a:solidFill>
                <a:latin typeface="Century Gothic" panose="020F0302020204030204"/>
                <a:ea typeface="+mn-ea"/>
                <a:cs typeface="+mn-cs"/>
              </a:rPr>
              <a:pPr defTabSz="685800">
                <a:buClrTx/>
              </a:pPr>
              <a:t>5</a:t>
            </a:fld>
            <a:endParaRPr lang="en-US" kern="1200">
              <a:solidFill>
                <a:prstClr val="white"/>
              </a:solidFill>
              <a:latin typeface="Century Gothic" panose="020F0302020204030204"/>
              <a:ea typeface="+mn-ea"/>
              <a:cs typeface="+mn-cs"/>
            </a:endParaRPr>
          </a:p>
        </p:txBody>
      </p:sp>
      <p:sp>
        <p:nvSpPr>
          <p:cNvPr id="4" name="Content Placeholder 5">
            <a:extLst>
              <a:ext uri="{FF2B5EF4-FFF2-40B4-BE49-F238E27FC236}">
                <a16:creationId xmlns:a16="http://schemas.microsoft.com/office/drawing/2014/main" id="{A93B23F4-B527-59DC-BDBF-CE7FE43D971D}"/>
              </a:ext>
            </a:extLst>
          </p:cNvPr>
          <p:cNvSpPr txBox="1">
            <a:spLocks/>
          </p:cNvSpPr>
          <p:nvPr/>
        </p:nvSpPr>
        <p:spPr>
          <a:xfrm>
            <a:off x="460100" y="1221652"/>
            <a:ext cx="8214667" cy="3734600"/>
          </a:xfrm>
          <a:prstGeom prst="rect">
            <a:avLst/>
          </a:prstGeom>
        </p:spPr>
        <p:txBody>
          <a:bodyPr>
            <a:noAutofit/>
          </a:bodyPr>
          <a:lstStyle>
            <a:lvl1pPr marL="228589" indent="-228589" algn="l" defTabSz="914354" rtl="0" eaLnBrk="1" latinLnBrk="0" hangingPunct="1">
              <a:lnSpc>
                <a:spcPct val="10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Calibri" panose="020F0502020204030204" pitchFamily="34" charset="0"/>
              </a:defRPr>
            </a:lvl1pPr>
            <a:lvl2pPr marL="685766" indent="-228589" algn="l" defTabSz="914354"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2942" indent="-228589" algn="l" defTabSz="914354"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120" indent="-228589" algn="l" defTabSz="914354"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298" indent="-228589" algn="l" defTabSz="914354"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defTabSz="685766">
              <a:spcBef>
                <a:spcPts val="1200"/>
              </a:spcBef>
              <a:spcAft>
                <a:spcPts val="600"/>
              </a:spcAft>
              <a:buClrTx/>
            </a:pPr>
            <a:r>
              <a:rPr lang="en-US" sz="2000" dirty="0">
                <a:solidFill>
                  <a:prstClr val="black"/>
                </a:solidFill>
              </a:rPr>
              <a:t>Current policies, programs, and measurement strategies are </a:t>
            </a:r>
            <a:r>
              <a:rPr lang="en-US" sz="2000" b="1" dirty="0">
                <a:solidFill>
                  <a:prstClr val="black"/>
                </a:solidFill>
              </a:rPr>
              <a:t>inconsistent with a focus on reproductive autonomy and reproductive justice </a:t>
            </a:r>
          </a:p>
          <a:p>
            <a:pPr marL="171442" indent="-171442" defTabSz="685766">
              <a:spcBef>
                <a:spcPts val="1200"/>
              </a:spcBef>
              <a:spcAft>
                <a:spcPts val="600"/>
              </a:spcAft>
              <a:buClrTx/>
            </a:pPr>
            <a:r>
              <a:rPr lang="en-US" sz="2000" dirty="0">
                <a:solidFill>
                  <a:prstClr val="black"/>
                </a:solidFill>
              </a:rPr>
              <a:t>It is important for us to </a:t>
            </a:r>
            <a:r>
              <a:rPr lang="en-US" sz="2000" b="1" dirty="0">
                <a:solidFill>
                  <a:prstClr val="black"/>
                </a:solidFill>
              </a:rPr>
              <a:t>not reproduce the harms that occurred with previous measurement</a:t>
            </a:r>
            <a:r>
              <a:rPr lang="en-US" sz="2000" dirty="0">
                <a:solidFill>
                  <a:prstClr val="black"/>
                </a:solidFill>
              </a:rPr>
              <a:t> by keeping values central to and omnipresent in this work</a:t>
            </a:r>
          </a:p>
          <a:p>
            <a:pPr marL="171442" indent="-171442" defTabSz="685766">
              <a:spcBef>
                <a:spcPts val="1200"/>
              </a:spcBef>
              <a:spcAft>
                <a:spcPts val="600"/>
              </a:spcAft>
              <a:buClrTx/>
            </a:pPr>
            <a:r>
              <a:rPr lang="en-US" sz="2000" dirty="0">
                <a:solidFill>
                  <a:prstClr val="black"/>
                </a:solidFill>
              </a:rPr>
              <a:t>We can also </a:t>
            </a:r>
            <a:r>
              <a:rPr lang="en-US" sz="2000" b="1" dirty="0">
                <a:solidFill>
                  <a:prstClr val="black"/>
                </a:solidFill>
              </a:rPr>
              <a:t>build on the increasing recognition of the value of prioritizing and measuring wellbeing</a:t>
            </a:r>
            <a:r>
              <a:rPr lang="en-US" sz="2000" dirty="0">
                <a:solidFill>
                  <a:prstClr val="black"/>
                </a:solidFill>
              </a:rPr>
              <a:t> as a means of determining how well people’s health and social needs are met</a:t>
            </a:r>
          </a:p>
          <a:p>
            <a:pPr marL="0" indent="0" defTabSz="685766">
              <a:spcBef>
                <a:spcPts val="1200"/>
              </a:spcBef>
              <a:buClrTx/>
              <a:buNone/>
            </a:pPr>
            <a:endParaRPr lang="en-US" sz="1650" dirty="0">
              <a:solidFill>
                <a:prstClr val="black"/>
              </a:solidFill>
            </a:endParaRPr>
          </a:p>
        </p:txBody>
      </p:sp>
    </p:spTree>
    <p:extLst>
      <p:ext uri="{BB962C8B-B14F-4D97-AF65-F5344CB8AC3E}">
        <p14:creationId xmlns:p14="http://schemas.microsoft.com/office/powerpoint/2010/main" val="129183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531F-011B-46AC-B166-071EC4319BCE}"/>
              </a:ext>
            </a:extLst>
          </p:cNvPr>
          <p:cNvSpPr>
            <a:spLocks noGrp="1"/>
          </p:cNvSpPr>
          <p:nvPr>
            <p:ph type="title"/>
          </p:nvPr>
        </p:nvSpPr>
        <p:spPr/>
        <p:txBody>
          <a:bodyPr>
            <a:normAutofit/>
          </a:bodyPr>
          <a:lstStyle/>
          <a:p>
            <a:r>
              <a:rPr lang="en-US" sz="2500" b="1" dirty="0">
                <a:solidFill>
                  <a:schemeClr val="accent1"/>
                </a:solidFill>
              </a:rPr>
              <a:t>What principles guide this work? </a:t>
            </a:r>
          </a:p>
        </p:txBody>
      </p:sp>
      <p:sp>
        <p:nvSpPr>
          <p:cNvPr id="6" name="Content Placeholder 5">
            <a:extLst>
              <a:ext uri="{FF2B5EF4-FFF2-40B4-BE49-F238E27FC236}">
                <a16:creationId xmlns:a16="http://schemas.microsoft.com/office/drawing/2014/main" id="{98CB4F6D-49AC-18B9-C08C-C10C81BC2E77}"/>
              </a:ext>
            </a:extLst>
          </p:cNvPr>
          <p:cNvSpPr>
            <a:spLocks noGrp="1"/>
          </p:cNvSpPr>
          <p:nvPr>
            <p:ph idx="1"/>
          </p:nvPr>
        </p:nvSpPr>
        <p:spPr>
          <a:xfrm>
            <a:off x="460101" y="1145881"/>
            <a:ext cx="8214667" cy="997590"/>
          </a:xfrm>
        </p:spPr>
        <p:txBody>
          <a:bodyPr>
            <a:normAutofit/>
          </a:bodyPr>
          <a:lstStyle/>
          <a:p>
            <a:pPr marL="0" lvl="0" indent="0" algn="ctr">
              <a:buSzPct val="90000"/>
              <a:buNone/>
            </a:pPr>
            <a:r>
              <a:rPr lang="en-US" sz="1600" dirty="0">
                <a:solidFill>
                  <a:srgbClr val="201F1E"/>
                </a:solidFill>
                <a:ea typeface="Calibri" panose="020F0502020204030204" pitchFamily="34" charset="0"/>
                <a:cs typeface="Arial" panose="020B0604020202020204" pitchFamily="34" charset="0"/>
              </a:rPr>
              <a:t>How do we </a:t>
            </a:r>
            <a:r>
              <a:rPr lang="en-US" sz="1600" b="1" dirty="0">
                <a:solidFill>
                  <a:srgbClr val="201F1E"/>
                </a:solidFill>
                <a:effectLst/>
                <a:latin typeface="Calibri" panose="020F0502020204030204" pitchFamily="34" charset="0"/>
                <a:ea typeface="Calibri" panose="020F0502020204030204" pitchFamily="34" charset="0"/>
                <a:cs typeface="Arial" panose="020B0604020202020204" pitchFamily="34" charset="0"/>
              </a:rPr>
              <a:t>center justice and equity </a:t>
            </a:r>
            <a:r>
              <a:rPr lang="en-US" sz="16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and ensure the measure definition and development process is </a:t>
            </a:r>
            <a:r>
              <a:rPr lang="en-US" sz="1600" b="1" dirty="0">
                <a:solidFill>
                  <a:srgbClr val="201F1E"/>
                </a:solidFill>
                <a:effectLst/>
                <a:latin typeface="Calibri" panose="020F0502020204030204" pitchFamily="34" charset="0"/>
                <a:ea typeface="Calibri" panose="020F0502020204030204" pitchFamily="34" charset="0"/>
                <a:cs typeface="Arial" panose="020B0604020202020204" pitchFamily="34" charset="0"/>
              </a:rPr>
              <a:t>inclusive, values-aligned, evidence-based, and does not reproduce harms?</a:t>
            </a:r>
            <a:endParaRPr lang="en-US" sz="1600" b="0" i="0" u="none" strike="noStrike" cap="none" dirty="0">
              <a:latin typeface="Calibri" panose="020F0502020204030204" pitchFamily="34" charset="0"/>
              <a:ea typeface="Roboto Condensed Light"/>
              <a:cs typeface="Calibri" panose="020F0502020204030204" pitchFamily="34" charset="0"/>
              <a:sym typeface="Roboto Condensed Light"/>
            </a:endParaRPr>
          </a:p>
        </p:txBody>
      </p:sp>
      <p:sp>
        <p:nvSpPr>
          <p:cNvPr id="5" name="Slide Number Placeholder 4">
            <a:extLst>
              <a:ext uri="{FF2B5EF4-FFF2-40B4-BE49-F238E27FC236}">
                <a16:creationId xmlns:a16="http://schemas.microsoft.com/office/drawing/2014/main" id="{65E61860-505E-4554-BADA-AD613D527001}"/>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 smtClean="0"/>
              <a:t>6</a:t>
            </a:fld>
            <a:endParaRPr lang="en"/>
          </a:p>
        </p:txBody>
      </p:sp>
      <p:graphicFrame>
        <p:nvGraphicFramePr>
          <p:cNvPr id="3" name="Diagram 2">
            <a:extLst>
              <a:ext uri="{FF2B5EF4-FFF2-40B4-BE49-F238E27FC236}">
                <a16:creationId xmlns:a16="http://schemas.microsoft.com/office/drawing/2014/main" id="{BFD6E26B-52BE-2E93-F55A-8D6836CA2D4B}"/>
              </a:ext>
            </a:extLst>
          </p:cNvPr>
          <p:cNvGraphicFramePr/>
          <p:nvPr>
            <p:extLst>
              <p:ext uri="{D42A27DB-BD31-4B8C-83A1-F6EECF244321}">
                <p14:modId xmlns:p14="http://schemas.microsoft.com/office/powerpoint/2010/main" val="1151030953"/>
              </p:ext>
            </p:extLst>
          </p:nvPr>
        </p:nvGraphicFramePr>
        <p:xfrm>
          <a:off x="855617" y="1907178"/>
          <a:ext cx="7432765" cy="2776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11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99DD-4FF4-029D-A501-433FF81E743C}"/>
              </a:ext>
            </a:extLst>
          </p:cNvPr>
          <p:cNvSpPr>
            <a:spLocks noGrp="1"/>
          </p:cNvSpPr>
          <p:nvPr>
            <p:ph type="title"/>
          </p:nvPr>
        </p:nvSpPr>
        <p:spPr/>
        <p:txBody>
          <a:bodyPr>
            <a:normAutofit/>
          </a:bodyPr>
          <a:lstStyle/>
          <a:p>
            <a:r>
              <a:rPr lang="en-US" sz="4000" b="1" kern="0">
                <a:solidFill>
                  <a:srgbClr val="4078BE"/>
                </a:solidFill>
                <a:latin typeface="Calibri"/>
                <a:ea typeface="+mn-ea"/>
                <a:cs typeface="Calibri"/>
              </a:rPr>
              <a:t>Phase 1: Progress to Date</a:t>
            </a:r>
          </a:p>
        </p:txBody>
      </p:sp>
      <p:sp>
        <p:nvSpPr>
          <p:cNvPr id="3" name="Text Placeholder 2">
            <a:extLst>
              <a:ext uri="{FF2B5EF4-FFF2-40B4-BE49-F238E27FC236}">
                <a16:creationId xmlns:a16="http://schemas.microsoft.com/office/drawing/2014/main" id="{AD00E615-45BD-C090-991D-96528D4ED034}"/>
              </a:ext>
            </a:extLst>
          </p:cNvPr>
          <p:cNvSpPr>
            <a:spLocks noGrp="1"/>
          </p:cNvSpPr>
          <p:nvPr>
            <p:ph type="body" idx="1"/>
          </p:nvPr>
        </p:nvSpPr>
        <p:spPr/>
        <p:txBody>
          <a:bodyPr>
            <a:normAutofit/>
          </a:bodyPr>
          <a:lstStyle/>
          <a:p>
            <a:r>
              <a:rPr lang="en-US" sz="2400">
                <a:solidFill>
                  <a:schemeClr val="tx1"/>
                </a:solidFill>
              </a:rPr>
              <a:t>What have we achieved?</a:t>
            </a:r>
          </a:p>
        </p:txBody>
      </p:sp>
      <p:sp>
        <p:nvSpPr>
          <p:cNvPr id="4" name="Slide Number Placeholder 3">
            <a:extLst>
              <a:ext uri="{FF2B5EF4-FFF2-40B4-BE49-F238E27FC236}">
                <a16:creationId xmlns:a16="http://schemas.microsoft.com/office/drawing/2014/main" id="{3267E45F-2C3E-9D0C-80A3-7C6F0F659B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77148DB-279D-6B48-9430-A59B00B8878A}" type="slidenum">
              <a:rPr kumimoji="0" lang="en-US" sz="9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900" b="0" i="0" u="none" strike="noStrike" kern="0" cap="none" spc="0" normalizeH="0" baseline="0" noProof="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122299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6E39710-149A-5046-C7BA-D07B79758F99}"/>
              </a:ext>
            </a:extLst>
          </p:cNvPr>
          <p:cNvSpPr/>
          <p:nvPr/>
        </p:nvSpPr>
        <p:spPr>
          <a:xfrm>
            <a:off x="6982097" y="1090235"/>
            <a:ext cx="2057400" cy="195564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Calibri" panose="020F0502020204030204" pitchFamily="34" charset="0"/>
                <a:cs typeface="Calibri" panose="020F0502020204030204" pitchFamily="34" charset="0"/>
              </a:rPr>
              <a:t>Enhanced communication, collaboration, and alignment</a:t>
            </a:r>
          </a:p>
        </p:txBody>
      </p:sp>
      <p:sp>
        <p:nvSpPr>
          <p:cNvPr id="5" name="Title 4">
            <a:extLst>
              <a:ext uri="{FF2B5EF4-FFF2-40B4-BE49-F238E27FC236}">
                <a16:creationId xmlns:a16="http://schemas.microsoft.com/office/drawing/2014/main" id="{CAE8D589-A64E-2749-4064-7045E5236E28}"/>
              </a:ext>
            </a:extLst>
          </p:cNvPr>
          <p:cNvSpPr>
            <a:spLocks noGrp="1"/>
          </p:cNvSpPr>
          <p:nvPr>
            <p:ph type="title"/>
          </p:nvPr>
        </p:nvSpPr>
        <p:spPr>
          <a:xfrm>
            <a:off x="255182" y="317570"/>
            <a:ext cx="8424152" cy="634421"/>
          </a:xfrm>
        </p:spPr>
        <p:txBody>
          <a:bodyPr>
            <a:normAutofit fontScale="90000"/>
          </a:bodyPr>
          <a:lstStyle/>
          <a:p>
            <a:r>
              <a:rPr lang="en-US" sz="2500" b="1" dirty="0">
                <a:solidFill>
                  <a:schemeClr val="accent1"/>
                </a:solidFill>
              </a:rPr>
              <a:t>Moving Toward a Measure of Sexual and Reproductive Wellbeing</a:t>
            </a:r>
          </a:p>
        </p:txBody>
      </p:sp>
      <p:sp>
        <p:nvSpPr>
          <p:cNvPr id="4" name="Slide Number Placeholder 3">
            <a:extLst>
              <a:ext uri="{FF2B5EF4-FFF2-40B4-BE49-F238E27FC236}">
                <a16:creationId xmlns:a16="http://schemas.microsoft.com/office/drawing/2014/main" id="{1E706EBA-3100-AEB5-74BB-8DD901C4731C}"/>
              </a:ext>
            </a:extLst>
          </p:cNvPr>
          <p:cNvSpPr>
            <a:spLocks noGrp="1"/>
          </p:cNvSpPr>
          <p:nvPr>
            <p:ph type="sldNum" sz="quarter" idx="4"/>
          </p:nvPr>
        </p:nvSpPr>
        <p:spPr/>
        <p:txBody>
          <a:bodyPr/>
          <a:lstStyle/>
          <a:p>
            <a:fld id="{377148DB-279D-6B48-9430-A59B00B8878A}" type="slidenum">
              <a:rPr lang="en-US" smtClean="0"/>
              <a:pPr/>
              <a:t>8</a:t>
            </a:fld>
            <a:endParaRPr lang="en-US"/>
          </a:p>
        </p:txBody>
      </p:sp>
      <p:sp>
        <p:nvSpPr>
          <p:cNvPr id="6" name="Oval 5">
            <a:extLst>
              <a:ext uri="{FF2B5EF4-FFF2-40B4-BE49-F238E27FC236}">
                <a16:creationId xmlns:a16="http://schemas.microsoft.com/office/drawing/2014/main" id="{819EB5EA-BB5E-BD84-5253-27598D67E93B}"/>
              </a:ext>
            </a:extLst>
          </p:cNvPr>
          <p:cNvSpPr/>
          <p:nvPr/>
        </p:nvSpPr>
        <p:spPr>
          <a:xfrm>
            <a:off x="470261" y="1369791"/>
            <a:ext cx="1201783" cy="12019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cs typeface="Calibri" panose="020F0502020204030204" pitchFamily="34" charset="0"/>
              </a:rPr>
              <a:t>Phase 1</a:t>
            </a:r>
          </a:p>
        </p:txBody>
      </p:sp>
      <p:sp>
        <p:nvSpPr>
          <p:cNvPr id="7" name="Oval 6">
            <a:extLst>
              <a:ext uri="{FF2B5EF4-FFF2-40B4-BE49-F238E27FC236}">
                <a16:creationId xmlns:a16="http://schemas.microsoft.com/office/drawing/2014/main" id="{40E7FC71-40E0-1DCA-9AB8-0A4EA477BC4F}"/>
              </a:ext>
            </a:extLst>
          </p:cNvPr>
          <p:cNvSpPr/>
          <p:nvPr/>
        </p:nvSpPr>
        <p:spPr>
          <a:xfrm>
            <a:off x="470260" y="3228759"/>
            <a:ext cx="1201783" cy="1201959"/>
          </a:xfrm>
          <a:prstGeom prst="ellipse">
            <a:avLst/>
          </a:prstGeom>
          <a:solidFill>
            <a:srgbClr val="178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cs typeface="Calibri" panose="020F0502020204030204" pitchFamily="34" charset="0"/>
              </a:rPr>
              <a:t>Phase 2</a:t>
            </a:r>
          </a:p>
        </p:txBody>
      </p:sp>
      <p:sp>
        <p:nvSpPr>
          <p:cNvPr id="9" name="Rectangle 8">
            <a:extLst>
              <a:ext uri="{FF2B5EF4-FFF2-40B4-BE49-F238E27FC236}">
                <a16:creationId xmlns:a16="http://schemas.microsoft.com/office/drawing/2014/main" id="{6DA78BBA-F1A3-6BF4-A7A5-108A663F77CF}"/>
              </a:ext>
            </a:extLst>
          </p:cNvPr>
          <p:cNvSpPr/>
          <p:nvPr/>
        </p:nvSpPr>
        <p:spPr>
          <a:xfrm>
            <a:off x="1606730" y="1093304"/>
            <a:ext cx="5519059" cy="1728272"/>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800" dirty="0">
                <a:solidFill>
                  <a:schemeClr val="tx2"/>
                </a:solidFill>
                <a:latin typeface="Calibri" panose="020F0502020204030204" pitchFamily="34" charset="0"/>
                <a:cs typeface="Calibri" panose="020F0502020204030204" pitchFamily="34" charset="0"/>
              </a:rPr>
              <a:t>Where we are now….</a:t>
            </a:r>
          </a:p>
          <a:p>
            <a:pPr>
              <a:spcAft>
                <a:spcPts val="600"/>
              </a:spcAft>
            </a:pPr>
            <a:r>
              <a:rPr lang="en-US" i="1" dirty="0">
                <a:solidFill>
                  <a:schemeClr val="tx2"/>
                </a:solidFill>
                <a:latin typeface="Calibri" panose="020F0502020204030204" pitchFamily="34" charset="0"/>
                <a:cs typeface="Calibri" panose="020F0502020204030204" pitchFamily="34" charset="0"/>
              </a:rPr>
              <a:t>(with diverse workgroup input and reviews of the evidence)</a:t>
            </a:r>
            <a:endParaRPr lang="en-US" dirty="0">
              <a:solidFill>
                <a:schemeClr val="tx2"/>
              </a:solidFill>
              <a:latin typeface="Calibri" panose="020F0502020204030204" pitchFamily="34" charset="0"/>
              <a:cs typeface="Calibri" panose="020F0502020204030204" pitchFamily="34" charset="0"/>
            </a:endParaRPr>
          </a:p>
          <a:p>
            <a:pPr marL="517525" indent="-517525">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1. Identify the idea we would like to measure and develop a conceptual framework </a:t>
            </a:r>
          </a:p>
          <a:p>
            <a:pPr marL="517525" indent="-517525">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2. Develop a detailed definition of the idea and a measurement framework</a:t>
            </a:r>
          </a:p>
        </p:txBody>
      </p:sp>
      <p:sp>
        <p:nvSpPr>
          <p:cNvPr id="10" name="Rectangle 9">
            <a:extLst>
              <a:ext uri="{FF2B5EF4-FFF2-40B4-BE49-F238E27FC236}">
                <a16:creationId xmlns:a16="http://schemas.microsoft.com/office/drawing/2014/main" id="{C861726F-E560-0570-99E1-C60468385C91}"/>
              </a:ext>
            </a:extLst>
          </p:cNvPr>
          <p:cNvSpPr/>
          <p:nvPr/>
        </p:nvSpPr>
        <p:spPr>
          <a:xfrm>
            <a:off x="1606731" y="3081226"/>
            <a:ext cx="5519058" cy="1738104"/>
          </a:xfrm>
          <a:prstGeom prst="rect">
            <a:avLst/>
          </a:prstGeom>
          <a:solidFill>
            <a:schemeClr val="accent5">
              <a:lumMod val="20000"/>
              <a:lumOff val="80000"/>
            </a:schemeClr>
          </a:solidFill>
          <a:ln w="38100">
            <a:solidFill>
              <a:srgbClr val="178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800" dirty="0">
                <a:solidFill>
                  <a:schemeClr val="tx2"/>
                </a:solidFill>
                <a:latin typeface="Calibri" panose="020F0502020204030204" pitchFamily="34" charset="0"/>
                <a:cs typeface="Calibri" panose="020F0502020204030204" pitchFamily="34" charset="0"/>
              </a:rPr>
              <a:t>….And in the future</a:t>
            </a:r>
          </a:p>
          <a:p>
            <a:pPr>
              <a:spcAft>
                <a:spcPts val="600"/>
              </a:spcAft>
            </a:pPr>
            <a:r>
              <a:rPr lang="en-US" i="1" dirty="0">
                <a:solidFill>
                  <a:schemeClr val="tx2"/>
                </a:solidFill>
                <a:latin typeface="Calibri" panose="020F0502020204030204" pitchFamily="34" charset="0"/>
                <a:cs typeface="Calibri" panose="020F0502020204030204" pitchFamily="34" charset="0"/>
              </a:rPr>
              <a:t>(with additional qualitative work and community engagement)</a:t>
            </a:r>
          </a:p>
          <a:p>
            <a:pPr>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3. Refine the definition and measurement framework</a:t>
            </a:r>
          </a:p>
          <a:p>
            <a:pPr>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4. Draft a preliminary instrument</a:t>
            </a:r>
          </a:p>
          <a:p>
            <a:pPr marL="515938" indent="-515938">
              <a:spcBef>
                <a:spcPts val="300"/>
              </a:spcBef>
              <a:spcAft>
                <a:spcPts val="300"/>
              </a:spcAft>
            </a:pPr>
            <a:r>
              <a:rPr lang="en-US" dirty="0">
                <a:solidFill>
                  <a:schemeClr val="tx2"/>
                </a:solidFill>
                <a:latin typeface="Calibri" panose="020F0502020204030204" pitchFamily="34" charset="0"/>
                <a:cs typeface="Calibri" panose="020F0502020204030204" pitchFamily="34" charset="0"/>
              </a:rPr>
              <a:t>Step 5. Test and refine the instrument and develop recommendations for use</a:t>
            </a:r>
          </a:p>
        </p:txBody>
      </p:sp>
      <p:cxnSp>
        <p:nvCxnSpPr>
          <p:cNvPr id="13" name="Straight Arrow Connector 12">
            <a:extLst>
              <a:ext uri="{FF2B5EF4-FFF2-40B4-BE49-F238E27FC236}">
                <a16:creationId xmlns:a16="http://schemas.microsoft.com/office/drawing/2014/main" id="{FA846F6A-8E7F-976D-9946-1E28A48298A4}"/>
              </a:ext>
            </a:extLst>
          </p:cNvPr>
          <p:cNvCxnSpPr>
            <a:cxnSpLocks/>
            <a:stCxn id="6" idx="4"/>
            <a:endCxn id="7" idx="0"/>
          </p:cNvCxnSpPr>
          <p:nvPr/>
        </p:nvCxnSpPr>
        <p:spPr>
          <a:xfrm flipH="1">
            <a:off x="1071152" y="2571750"/>
            <a:ext cx="1" cy="657009"/>
          </a:xfrm>
          <a:prstGeom prst="straightConnector1">
            <a:avLst/>
          </a:prstGeom>
          <a:ln w="50800">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C42CDB3-0DB4-91C8-F004-44634B8BA91D}"/>
              </a:ext>
            </a:extLst>
          </p:cNvPr>
          <p:cNvSpPr/>
          <p:nvPr/>
        </p:nvSpPr>
        <p:spPr>
          <a:xfrm>
            <a:off x="404945" y="965177"/>
            <a:ext cx="6844940" cy="197396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61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531F-011B-46AC-B166-071EC4319BCE}"/>
              </a:ext>
            </a:extLst>
          </p:cNvPr>
          <p:cNvSpPr>
            <a:spLocks noGrp="1"/>
          </p:cNvSpPr>
          <p:nvPr>
            <p:ph type="title"/>
          </p:nvPr>
        </p:nvSpPr>
        <p:spPr/>
        <p:txBody>
          <a:bodyPr>
            <a:normAutofit/>
          </a:bodyPr>
          <a:lstStyle/>
          <a:p>
            <a:r>
              <a:rPr lang="en-US" dirty="0">
                <a:solidFill>
                  <a:schemeClr val="accent1"/>
                </a:solidFill>
              </a:rPr>
              <a:t>What did we learn?</a:t>
            </a:r>
          </a:p>
        </p:txBody>
      </p:sp>
      <p:sp>
        <p:nvSpPr>
          <p:cNvPr id="5" name="Slide Number Placeholder 4">
            <a:extLst>
              <a:ext uri="{FF2B5EF4-FFF2-40B4-BE49-F238E27FC236}">
                <a16:creationId xmlns:a16="http://schemas.microsoft.com/office/drawing/2014/main" id="{65E61860-505E-4554-BADA-AD613D527001}"/>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6" name="Text Placeholder 2">
            <a:extLst>
              <a:ext uri="{FF2B5EF4-FFF2-40B4-BE49-F238E27FC236}">
                <a16:creationId xmlns:a16="http://schemas.microsoft.com/office/drawing/2014/main" id="{45B0C648-D7DD-B1F6-BDAE-C3E160656F16}"/>
              </a:ext>
            </a:extLst>
          </p:cNvPr>
          <p:cNvSpPr txBox="1">
            <a:spLocks/>
          </p:cNvSpPr>
          <p:nvPr/>
        </p:nvSpPr>
        <p:spPr>
          <a:xfrm>
            <a:off x="256001" y="1279334"/>
            <a:ext cx="4558145" cy="3212937"/>
          </a:xfrm>
          <a:prstGeom prst="rect">
            <a:avLst/>
          </a:prstGeom>
          <a:solidFill>
            <a:schemeClr val="accent1">
              <a:lumMod val="20000"/>
              <a:lumOff val="80000"/>
            </a:schemeClr>
          </a:solidFill>
        </p:spPr>
        <p:txBody>
          <a:bodyPr vert="horz" lIns="91440" tIns="45720" rIns="91440" bIns="45720" rtlCol="0">
            <a:normAutofit lnSpcReduction="10000"/>
          </a:bodyPr>
          <a:lstStyle>
            <a:lvl1pPr marL="171442" indent="-171442" algn="l" defTabSz="685766" rtl="0" eaLnBrk="1" latinLnBrk="0" hangingPunct="1">
              <a:lnSpc>
                <a:spcPct val="100000"/>
              </a:lnSpc>
              <a:spcBef>
                <a:spcPts val="750"/>
              </a:spcBef>
              <a:buFont typeface="Arial" panose="020B0604020202020204" pitchFamily="34" charset="0"/>
              <a:buChar char="•"/>
              <a:defRPr sz="2100" kern="1200" baseline="0">
                <a:solidFill>
                  <a:schemeClr val="tx1"/>
                </a:solidFill>
                <a:latin typeface="Calibri" panose="020F0502020204030204" pitchFamily="34" charset="0"/>
                <a:ea typeface="+mn-ea"/>
                <a:cs typeface="Calibri" panose="020F0502020204030204" pitchFamily="34" charset="0"/>
              </a:defRPr>
            </a:lvl1pPr>
            <a:lvl2pPr marL="514325" indent="-171442" algn="l" defTabSz="685766" rtl="0" eaLnBrk="1" latinLnBrk="0" hangingPunct="1">
              <a:lnSpc>
                <a:spcPct val="100000"/>
              </a:lnSpc>
              <a:spcBef>
                <a:spcPts val="375"/>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2pPr>
            <a:lvl3pPr marL="857207" indent="-171442" algn="l" defTabSz="685766" rtl="0" eaLnBrk="1" latinLnBrk="0" hangingPunct="1">
              <a:lnSpc>
                <a:spcPct val="100000"/>
              </a:lnSpc>
              <a:spcBef>
                <a:spcPts val="375"/>
              </a:spcBef>
              <a:buFont typeface="Arial" panose="020B0604020202020204" pitchFamily="34" charset="0"/>
              <a:buChar char="•"/>
              <a:defRPr sz="1500" kern="1200" baseline="0">
                <a:solidFill>
                  <a:schemeClr val="tx1"/>
                </a:solidFill>
                <a:latin typeface="Calibri" panose="020F0502020204030204" pitchFamily="34" charset="0"/>
                <a:ea typeface="+mn-ea"/>
                <a:cs typeface="Calibri" panose="020F0502020204030204" pitchFamily="34" charset="0"/>
              </a:defRPr>
            </a:lvl3pPr>
            <a:lvl4pPr marL="1200090" indent="-171442" algn="l" defTabSz="685766" rtl="0" eaLnBrk="1" latinLnBrk="0" hangingPunct="1">
              <a:lnSpc>
                <a:spcPct val="100000"/>
              </a:lnSpc>
              <a:spcBef>
                <a:spcPts val="375"/>
              </a:spcBef>
              <a:buFont typeface="Arial" panose="020B0604020202020204" pitchFamily="34" charset="0"/>
              <a:buChar char="•"/>
              <a:defRPr sz="1350" kern="1200" baseline="0">
                <a:solidFill>
                  <a:schemeClr val="tx1"/>
                </a:solidFill>
                <a:latin typeface="Calibri" panose="020F0502020204030204" pitchFamily="34" charset="0"/>
                <a:ea typeface="+mn-ea"/>
                <a:cs typeface="Calibri" panose="020F0502020204030204" pitchFamily="34" charset="0"/>
              </a:defRPr>
            </a:lvl4pPr>
            <a:lvl5pPr marL="1542974" indent="-171442" algn="l" defTabSz="685766" rtl="0" eaLnBrk="1" latinLnBrk="0" hangingPunct="1">
              <a:lnSpc>
                <a:spcPct val="100000"/>
              </a:lnSpc>
              <a:spcBef>
                <a:spcPts val="375"/>
              </a:spcBef>
              <a:buFont typeface="Arial" panose="020B0604020202020204" pitchFamily="34" charset="0"/>
              <a:buChar char="•"/>
              <a:defRPr sz="1350" kern="1200" baseline="0">
                <a:solidFill>
                  <a:schemeClr val="tx1"/>
                </a:solidFill>
                <a:latin typeface="Calibri" panose="020F0502020204030204" pitchFamily="34" charset="0"/>
                <a:ea typeface="+mn-ea"/>
                <a:cs typeface="Calibri" panose="020F0502020204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 indent="0">
              <a:lnSpc>
                <a:spcPct val="110000"/>
              </a:lnSpc>
              <a:buClrTx/>
              <a:buSzPct val="150000"/>
              <a:buFont typeface="Arial" panose="020B0604020202020204" pitchFamily="34" charset="0"/>
              <a:buNone/>
            </a:pPr>
            <a:r>
              <a:rPr lang="en-US" sz="1600" b="1" dirty="0"/>
              <a:t>Existing quantitative measures:</a:t>
            </a:r>
          </a:p>
          <a:p>
            <a:pPr marL="288798" indent="-285750">
              <a:lnSpc>
                <a:spcPct val="110000"/>
              </a:lnSpc>
              <a:buClrTx/>
              <a:buSzPct val="100000"/>
            </a:pPr>
            <a:r>
              <a:rPr lang="en-US" sz="1600" dirty="0"/>
              <a:t>Prioritize clinical and public health objectives and frames</a:t>
            </a:r>
          </a:p>
          <a:p>
            <a:pPr marL="288798" indent="-285750">
              <a:lnSpc>
                <a:spcPct val="110000"/>
              </a:lnSpc>
              <a:buClrTx/>
              <a:buSzPct val="100000"/>
            </a:pPr>
            <a:r>
              <a:rPr lang="en-US" sz="1600" dirty="0"/>
              <a:t>Have limited scope and are centered on the experiences of cis-women and heterosexual relationships</a:t>
            </a:r>
          </a:p>
          <a:p>
            <a:pPr marL="288798" indent="-285750">
              <a:lnSpc>
                <a:spcPct val="110000"/>
              </a:lnSpc>
              <a:buClrTx/>
              <a:buSzPct val="100000"/>
            </a:pPr>
            <a:r>
              <a:rPr lang="en-US" sz="1600" dirty="0"/>
              <a:t>Are limited to symptom inventories and psychological distress/disorders, even for more holistic conceptualizations</a:t>
            </a:r>
          </a:p>
          <a:p>
            <a:pPr marL="288798" indent="-285750">
              <a:lnSpc>
                <a:spcPct val="110000"/>
              </a:lnSpc>
              <a:buClrTx/>
              <a:buSzPct val="100000"/>
            </a:pPr>
            <a:r>
              <a:rPr lang="en-US" sz="1600" dirty="0"/>
              <a:t>Of overall wellbeing are incomplete and inconsistent </a:t>
            </a:r>
          </a:p>
        </p:txBody>
      </p:sp>
      <p:graphicFrame>
        <p:nvGraphicFramePr>
          <p:cNvPr id="7" name="Diagram 6">
            <a:extLst>
              <a:ext uri="{FF2B5EF4-FFF2-40B4-BE49-F238E27FC236}">
                <a16:creationId xmlns:a16="http://schemas.microsoft.com/office/drawing/2014/main" id="{65BA9A61-69C7-AFDE-0D90-51000D90D2F3}"/>
              </a:ext>
            </a:extLst>
          </p:cNvPr>
          <p:cNvGraphicFramePr/>
          <p:nvPr>
            <p:extLst>
              <p:ext uri="{D42A27DB-BD31-4B8C-83A1-F6EECF244321}">
                <p14:modId xmlns:p14="http://schemas.microsoft.com/office/powerpoint/2010/main" val="2222048198"/>
              </p:ext>
            </p:extLst>
          </p:nvPr>
        </p:nvGraphicFramePr>
        <p:xfrm>
          <a:off x="4994872" y="1200956"/>
          <a:ext cx="3893127" cy="349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938271B-11CC-3328-6F65-298DB846149A}"/>
              </a:ext>
            </a:extLst>
          </p:cNvPr>
          <p:cNvSpPr txBox="1"/>
          <p:nvPr/>
        </p:nvSpPr>
        <p:spPr>
          <a:xfrm>
            <a:off x="4994872" y="1191079"/>
            <a:ext cx="4073853" cy="830997"/>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Themes from qualitative literature about core components of sexual and reproductive wellbeing:</a:t>
            </a:r>
          </a:p>
        </p:txBody>
      </p:sp>
    </p:spTree>
    <p:extLst>
      <p:ext uri="{BB962C8B-B14F-4D97-AF65-F5344CB8AC3E}">
        <p14:creationId xmlns:p14="http://schemas.microsoft.com/office/powerpoint/2010/main" val="3679653636"/>
      </p:ext>
    </p:extLst>
  </p:cSld>
  <p:clrMapOvr>
    <a:masterClrMapping/>
  </p:clrMapOvr>
</p:sld>
</file>

<file path=ppt/theme/theme1.xml><?xml version="1.0" encoding="utf-8"?>
<a:theme xmlns:a="http://schemas.openxmlformats.org/drawingml/2006/main" name="CECA">
  <a:themeElements>
    <a:clrScheme name="Simple Light">
      <a:dk1>
        <a:srgbClr val="F5E409"/>
      </a:dk1>
      <a:lt1>
        <a:srgbClr val="4078BE"/>
      </a:lt1>
      <a:dk2>
        <a:srgbClr val="000000"/>
      </a:dk2>
      <a:lt2>
        <a:srgbClr val="FFFFFF"/>
      </a:lt2>
      <a:accent1>
        <a:srgbClr val="DBE5F1"/>
      </a:accent1>
      <a:accent2>
        <a:srgbClr val="DBE5F1"/>
      </a:accent2>
      <a:accent3>
        <a:srgbClr val="DBE5F1"/>
      </a:accent3>
      <a:accent4>
        <a:srgbClr val="DBE5F1"/>
      </a:accent4>
      <a:accent5>
        <a:srgbClr val="DBE5F1"/>
      </a:accent5>
      <a:accent6>
        <a:srgbClr val="DBE5F1"/>
      </a:accent6>
      <a:hlink>
        <a:srgbClr val="F5E40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APPT_v5" id="{6848A4B5-02C0-8542-80F6-D1C07493DE65}" vid="{D1EA5F1C-D50F-6C46-854B-EA0F25993922}"/>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etingDate xmlns="3bfc5506-ef5a-4448-8576-dd2feb94f957" xsi:nil="true"/>
    <MeetingDay xmlns="3bfc5506-ef5a-4448-8576-dd2feb94f957" xsi:nil="true"/>
    <lcf76f155ced4ddcb4097134ff3c332f xmlns="3bfc5506-ef5a-4448-8576-dd2feb94f957">
      <Terms xmlns="http://schemas.microsoft.com/office/infopath/2007/PartnerControls"/>
    </lcf76f155ced4ddcb4097134ff3c332f>
    <TaxCatchAll xmlns="f6412ea1-3d1a-4db8-abf7-597f8e6f3e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12EBD00C356C4CBB0D78A7B2EA6877" ma:contentTypeVersion="19" ma:contentTypeDescription="Create a new document." ma:contentTypeScope="" ma:versionID="06b881e2c530191e863e37627c62cbc9">
  <xsd:schema xmlns:xsd="http://www.w3.org/2001/XMLSchema" xmlns:xs="http://www.w3.org/2001/XMLSchema" xmlns:p="http://schemas.microsoft.com/office/2006/metadata/properties" xmlns:ns2="3bfc5506-ef5a-4448-8576-dd2feb94f957" xmlns:ns3="f6412ea1-3d1a-4db8-abf7-597f8e6f3e24" targetNamespace="http://schemas.microsoft.com/office/2006/metadata/properties" ma:root="true" ma:fieldsID="4d2c3d3b0b2dc5d6211bd4a26fe1e3ac" ns2:_="" ns3:_="">
    <xsd:import namespace="3bfc5506-ef5a-4448-8576-dd2feb94f957"/>
    <xsd:import namespace="f6412ea1-3d1a-4db8-abf7-597f8e6f3e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etingDate" minOccurs="0"/>
                <xsd:element ref="ns2:MediaServiceLocation" minOccurs="0"/>
                <xsd:element ref="ns2:MeetingDay"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c5506-ef5a-4448-8576-dd2feb94f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etingDate" ma:index="18" nillable="true" ma:displayName="Meeting Date" ma:format="DateOnly" ma:internalName="MeetingDate">
      <xsd:simpleType>
        <xsd:restriction base="dms:DateTime"/>
      </xsd:simpleType>
    </xsd:element>
    <xsd:element name="MediaServiceLocation" ma:index="19" nillable="true" ma:displayName="Location" ma:internalName="MediaServiceLocation" ma:readOnly="true">
      <xsd:simpleType>
        <xsd:restriction base="dms:Text"/>
      </xsd:simpleType>
    </xsd:element>
    <xsd:element name="MeetingDay" ma:index="20" nillable="true" ma:displayName="Meeting Day" ma:format="DateOnly" ma:internalName="MeetingDay">
      <xsd:simpleType>
        <xsd:restriction base="dms:DateTime"/>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3bd82a8-d1d5-4676-9af2-9c8acc4d24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412ea1-3d1a-4db8-abf7-597f8e6f3e2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c436522-baab-48d5-b440-cb6cbce3013e}" ma:internalName="TaxCatchAll" ma:showField="CatchAllData" ma:web="f6412ea1-3d1a-4db8-abf7-597f8e6f3e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02EC97-ABFA-4E39-9482-86A9D989E4F1}">
  <ds:schemaRefs>
    <ds:schemaRef ds:uri="http://schemas.microsoft.com/sharepoint/v3/contenttype/forms"/>
  </ds:schemaRefs>
</ds:datastoreItem>
</file>

<file path=customXml/itemProps2.xml><?xml version="1.0" encoding="utf-8"?>
<ds:datastoreItem xmlns:ds="http://schemas.openxmlformats.org/officeDocument/2006/customXml" ds:itemID="{53211C9A-5796-48DA-A7A0-EF164CDF902F}">
  <ds:schemaRefs>
    <ds:schemaRef ds:uri="http://purl.org/dc/elements/1.1/"/>
    <ds:schemaRef ds:uri="http://schemas.microsoft.com/office/infopath/2007/PartnerControls"/>
    <ds:schemaRef ds:uri="http://schemas.microsoft.com/office/2006/metadata/properties"/>
    <ds:schemaRef ds:uri="http://purl.org/dc/dcmitype/"/>
    <ds:schemaRef ds:uri="f6412ea1-3d1a-4db8-abf7-597f8e6f3e24"/>
    <ds:schemaRef ds:uri="http://www.w3.org/XML/1998/namespace"/>
    <ds:schemaRef ds:uri="http://purl.org/dc/terms/"/>
    <ds:schemaRef ds:uri="3bfc5506-ef5a-4448-8576-dd2feb94f957"/>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1AF11FB1-55C8-4CC5-8DDD-011200710F0A}"/>
</file>

<file path=docProps/app.xml><?xml version="1.0" encoding="utf-8"?>
<Properties xmlns="http://schemas.openxmlformats.org/officeDocument/2006/extended-properties" xmlns:vt="http://schemas.openxmlformats.org/officeDocument/2006/docPropsVTypes">
  <TotalTime>1102</TotalTime>
  <Words>3912</Words>
  <Application>Microsoft Macintosh PowerPoint</Application>
  <PresentationFormat>On-screen Show (16:9)</PresentationFormat>
  <Paragraphs>239</Paragraphs>
  <Slides>21</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Avenir</vt:lpstr>
      <vt:lpstr>Calibri</vt:lpstr>
      <vt:lpstr>Century Gothic</vt:lpstr>
      <vt:lpstr>Courier New</vt:lpstr>
      <vt:lpstr>Helvetica</vt:lpstr>
      <vt:lpstr>Times New Roman</vt:lpstr>
      <vt:lpstr>CECA</vt:lpstr>
      <vt:lpstr>Office Theme</vt:lpstr>
      <vt:lpstr>2_Custom Design</vt:lpstr>
      <vt:lpstr>Aligning Values and Evidence: Toward a Measure of Sexual and  Reproductive Wellbeing</vt:lpstr>
      <vt:lpstr>Why consider wellbeing?</vt:lpstr>
      <vt:lpstr>PowerPoint Presentation</vt:lpstr>
      <vt:lpstr>What is the purpose of the SRWB measurement work?</vt:lpstr>
      <vt:lpstr>Why is this work important now? </vt:lpstr>
      <vt:lpstr>What principles guide this work? </vt:lpstr>
      <vt:lpstr>Phase 1: Progress to Date</vt:lpstr>
      <vt:lpstr>Moving Toward a Measure of Sexual and Reproductive Wellbeing</vt:lpstr>
      <vt:lpstr>What did we learn?</vt:lpstr>
      <vt:lpstr>PowerPoint Presentation</vt:lpstr>
      <vt:lpstr>How are we (initially) defining SRWB?</vt:lpstr>
      <vt:lpstr>Which domains are (initially) included in the measurement framework?</vt:lpstr>
      <vt:lpstr>Phase 2: Looking Ahead</vt:lpstr>
      <vt:lpstr>Moving Toward a Measure of Sexual and Reproductive Wellbeing</vt:lpstr>
      <vt:lpstr>What is next in the SRWB measure development process? </vt:lpstr>
      <vt:lpstr>How will qualitative work and community engagement inform the project? </vt:lpstr>
      <vt:lpstr>How might an SRWB measure be useful outside of the US? </vt:lpstr>
      <vt:lpstr>What are the potential impacts of measuring SRWB?</vt:lpstr>
      <vt:lpstr>How do we foster and continue collaboration?</vt:lpstr>
      <vt:lpstr>Who are the convening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dc:title>
  <cp:lastModifiedBy>Jamie Hart</cp:lastModifiedBy>
  <cp:revision>8</cp:revision>
  <dcterms:modified xsi:type="dcterms:W3CDTF">2023-06-07T00:57:06Z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0x010100FB12EBD00C356C4CBB0D78A7B2EA6877</vt:lpwstr>
  </property>
  <property fmtid="{D5CDD505-2E9C-101B-9397-08002B2CF9AE}" pid="3" name="MediaServiceImageTags">
    <vt:lpwstr/>
  </property>
</Properties>
</file>